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07"/>
  </p:notesMasterIdLst>
  <p:sldIdLst>
    <p:sldId id="256" r:id="rId2"/>
    <p:sldId id="371" r:id="rId3"/>
    <p:sldId id="372" r:id="rId4"/>
    <p:sldId id="373" r:id="rId5"/>
    <p:sldId id="374" r:id="rId6"/>
    <p:sldId id="375" r:id="rId7"/>
    <p:sldId id="376" r:id="rId8"/>
    <p:sldId id="377" r:id="rId9"/>
    <p:sldId id="378" r:id="rId10"/>
    <p:sldId id="379" r:id="rId11"/>
    <p:sldId id="380" r:id="rId12"/>
    <p:sldId id="381" r:id="rId13"/>
    <p:sldId id="382" r:id="rId14"/>
    <p:sldId id="383" r:id="rId15"/>
    <p:sldId id="384" r:id="rId16"/>
    <p:sldId id="385" r:id="rId17"/>
    <p:sldId id="386" r:id="rId18"/>
    <p:sldId id="387" r:id="rId19"/>
    <p:sldId id="388" r:id="rId20"/>
    <p:sldId id="389" r:id="rId21"/>
    <p:sldId id="390" r:id="rId22"/>
    <p:sldId id="391" r:id="rId23"/>
    <p:sldId id="392" r:id="rId24"/>
    <p:sldId id="393" r:id="rId25"/>
    <p:sldId id="394" r:id="rId26"/>
    <p:sldId id="395" r:id="rId27"/>
    <p:sldId id="396" r:id="rId28"/>
    <p:sldId id="397" r:id="rId29"/>
    <p:sldId id="398" r:id="rId30"/>
    <p:sldId id="399" r:id="rId31"/>
    <p:sldId id="400" r:id="rId32"/>
    <p:sldId id="401" r:id="rId33"/>
    <p:sldId id="402" r:id="rId34"/>
    <p:sldId id="403" r:id="rId35"/>
    <p:sldId id="404" r:id="rId36"/>
    <p:sldId id="405" r:id="rId37"/>
    <p:sldId id="406" r:id="rId38"/>
    <p:sldId id="407" r:id="rId39"/>
    <p:sldId id="408" r:id="rId40"/>
    <p:sldId id="409" r:id="rId41"/>
    <p:sldId id="410" r:id="rId42"/>
    <p:sldId id="411" r:id="rId43"/>
    <p:sldId id="412" r:id="rId44"/>
    <p:sldId id="413" r:id="rId45"/>
    <p:sldId id="414" r:id="rId46"/>
    <p:sldId id="415" r:id="rId47"/>
    <p:sldId id="416" r:id="rId48"/>
    <p:sldId id="417" r:id="rId49"/>
    <p:sldId id="312" r:id="rId50"/>
    <p:sldId id="317" r:id="rId51"/>
    <p:sldId id="318" r:id="rId52"/>
    <p:sldId id="353" r:id="rId53"/>
    <p:sldId id="354" r:id="rId54"/>
    <p:sldId id="355" r:id="rId55"/>
    <p:sldId id="356" r:id="rId56"/>
    <p:sldId id="358" r:id="rId57"/>
    <p:sldId id="359" r:id="rId58"/>
    <p:sldId id="360" r:id="rId59"/>
    <p:sldId id="319" r:id="rId60"/>
    <p:sldId id="361" r:id="rId61"/>
    <p:sldId id="362" r:id="rId62"/>
    <p:sldId id="313" r:id="rId63"/>
    <p:sldId id="314" r:id="rId64"/>
    <p:sldId id="285" r:id="rId65"/>
    <p:sldId id="286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1" r:id="rId75"/>
    <p:sldId id="332" r:id="rId76"/>
    <p:sldId id="330" r:id="rId77"/>
    <p:sldId id="336" r:id="rId78"/>
    <p:sldId id="333" r:id="rId79"/>
    <p:sldId id="335" r:id="rId80"/>
    <p:sldId id="337" r:id="rId81"/>
    <p:sldId id="338" r:id="rId82"/>
    <p:sldId id="339" r:id="rId83"/>
    <p:sldId id="340" r:id="rId84"/>
    <p:sldId id="342" r:id="rId85"/>
    <p:sldId id="343" r:id="rId86"/>
    <p:sldId id="344" r:id="rId87"/>
    <p:sldId id="345" r:id="rId88"/>
    <p:sldId id="347" r:id="rId89"/>
    <p:sldId id="348" r:id="rId90"/>
    <p:sldId id="349" r:id="rId91"/>
    <p:sldId id="350" r:id="rId92"/>
    <p:sldId id="351" r:id="rId93"/>
    <p:sldId id="297" r:id="rId94"/>
    <p:sldId id="352" r:id="rId95"/>
    <p:sldId id="315" r:id="rId96"/>
    <p:sldId id="363" r:id="rId97"/>
    <p:sldId id="364" r:id="rId98"/>
    <p:sldId id="365" r:id="rId99"/>
    <p:sldId id="366" r:id="rId100"/>
    <p:sldId id="367" r:id="rId101"/>
    <p:sldId id="307" r:id="rId102"/>
    <p:sldId id="304" r:id="rId103"/>
    <p:sldId id="368" r:id="rId104"/>
    <p:sldId id="369" r:id="rId105"/>
    <p:sldId id="370" r:id="rId10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3042"/>
    <a:srgbClr val="FFFFFF"/>
    <a:srgbClr val="000000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434" autoAdjust="0"/>
  </p:normalViewPr>
  <p:slideViewPr>
    <p:cSldViewPr>
      <p:cViewPr varScale="1">
        <p:scale>
          <a:sx n="86" d="100"/>
          <a:sy n="86" d="100"/>
        </p:scale>
        <p:origin x="720" y="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609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7239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5765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701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4986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754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4216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787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942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1976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5313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948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815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662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876870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308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75679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86385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393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28793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79233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24166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‹Nº›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14813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5264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7937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‹Nº›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1695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Aplicaciones Móviles</a:t>
            </a: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s" dirty="0"/>
              <a:t>Ingeniería Telemática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s" dirty="0"/>
              <a:t>INGENIERÍA DE SISTEMAS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</a:t>
            </a:r>
            <a:r>
              <a:rPr lang="es" dirty="0"/>
              <a:t>iseño de medios interactivos</a:t>
            </a:r>
          </a:p>
        </p:txBody>
      </p:sp>
      <p:pic>
        <p:nvPicPr>
          <p:cNvPr id="6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631" y="3639469"/>
            <a:ext cx="2752725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/>
          <a:srcRect l="27162" t="15700" r="26375" b="11501"/>
          <a:stretch/>
        </p:blipFill>
        <p:spPr>
          <a:xfrm>
            <a:off x="3688188" y="101176"/>
            <a:ext cx="1813344" cy="15982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esultado de imagen de whatsapp android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123478"/>
            <a:ext cx="2232248" cy="446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7"/>
          <p:cNvSpPr txBox="1"/>
          <p:nvPr/>
        </p:nvSpPr>
        <p:spPr>
          <a:xfrm>
            <a:off x="822960" y="1491630"/>
            <a:ext cx="51125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Es necesario entender que evitar formar más </a:t>
            </a:r>
            <a:r>
              <a:rPr lang="es-ES" dirty="0" err="1" smtClean="0">
                <a:solidFill>
                  <a:schemeClr val="tx1"/>
                </a:solidFill>
              </a:rPr>
              <a:t>activities</a:t>
            </a:r>
            <a:r>
              <a:rPr lang="es-ES" dirty="0" smtClean="0">
                <a:solidFill>
                  <a:schemeClr val="tx1"/>
                </a:solidFill>
              </a:rPr>
              <a:t> atenta contra el principio básico de eficiencia.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Igualmente que evitar los </a:t>
            </a:r>
            <a:r>
              <a:rPr lang="es-ES" dirty="0" err="1" smtClean="0">
                <a:solidFill>
                  <a:schemeClr val="tx1"/>
                </a:solidFill>
              </a:rPr>
              <a:t>fragments</a:t>
            </a:r>
            <a:r>
              <a:rPr lang="es-ES" dirty="0" smtClean="0">
                <a:solidFill>
                  <a:schemeClr val="tx1"/>
                </a:solidFill>
              </a:rPr>
              <a:t> atenta contra el principio de fluidez.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El caso de uso común de los </a:t>
            </a:r>
            <a:r>
              <a:rPr lang="es-ES" dirty="0" err="1" smtClean="0">
                <a:solidFill>
                  <a:schemeClr val="tx1"/>
                </a:solidFill>
              </a:rPr>
              <a:t>Fragments</a:t>
            </a:r>
            <a:r>
              <a:rPr lang="es-ES" dirty="0" smtClean="0">
                <a:solidFill>
                  <a:schemeClr val="tx1"/>
                </a:solidFill>
              </a:rPr>
              <a:t> es para funcionalidades paralelas como en el caso de </a:t>
            </a:r>
            <a:r>
              <a:rPr lang="es-ES" dirty="0" err="1" smtClean="0">
                <a:solidFill>
                  <a:schemeClr val="tx1"/>
                </a:solidFill>
              </a:rPr>
              <a:t>Whatsapp</a:t>
            </a:r>
            <a:endParaRPr lang="es-ES" dirty="0" smtClean="0">
              <a:solidFill>
                <a:schemeClr val="tx1"/>
              </a:solidFill>
            </a:endParaRP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Las </a:t>
            </a:r>
            <a:r>
              <a:rPr lang="es-ES" dirty="0" err="1" smtClean="0">
                <a:solidFill>
                  <a:schemeClr val="tx1"/>
                </a:solidFill>
              </a:rPr>
              <a:t>activities</a:t>
            </a:r>
            <a:r>
              <a:rPr lang="es-ES" dirty="0" smtClean="0">
                <a:solidFill>
                  <a:schemeClr val="tx1"/>
                </a:solidFill>
              </a:rPr>
              <a:t> forzosamente provocan un cambio de contexto.</a:t>
            </a:r>
          </a:p>
        </p:txBody>
      </p:sp>
    </p:spTree>
    <p:extLst>
      <p:ext uri="{BB962C8B-B14F-4D97-AF65-F5344CB8AC3E}">
        <p14:creationId xmlns:p14="http://schemas.microsoft.com/office/powerpoint/2010/main" val="184120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Interacciones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2960" y="1384301"/>
            <a:ext cx="3677032" cy="3017520"/>
          </a:xfrm>
        </p:spPr>
        <p:txBody>
          <a:bodyPr/>
          <a:lstStyle/>
          <a:p>
            <a:r>
              <a:rPr lang="es-ES" dirty="0" smtClean="0"/>
              <a:t>Las interacciones dependen de los </a:t>
            </a:r>
            <a:r>
              <a:rPr lang="es-ES" dirty="0" err="1" smtClean="0"/>
              <a:t>views</a:t>
            </a:r>
            <a:r>
              <a:rPr lang="es-ES" dirty="0" smtClean="0"/>
              <a:t> que se ubican dentro de cada ítem.</a:t>
            </a:r>
          </a:p>
          <a:p>
            <a:endParaRPr lang="es-ES" dirty="0"/>
          </a:p>
          <a:p>
            <a:r>
              <a:rPr lang="es-ES" dirty="0" smtClean="0"/>
              <a:t>En la derecha, por ejemplo, se puede usar un </a:t>
            </a:r>
            <a:r>
              <a:rPr lang="es-ES" dirty="0" err="1" smtClean="0"/>
              <a:t>OnClickListener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r>
              <a:rPr lang="es-ES" dirty="0" smtClean="0"/>
              <a:t>El evento se programa dentro del </a:t>
            </a:r>
            <a:r>
              <a:rPr lang="es-ES" b="1" i="1" dirty="0" err="1" smtClean="0"/>
              <a:t>Adapter</a:t>
            </a:r>
            <a:endParaRPr lang="es-CO" b="1" i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910" y="1434976"/>
            <a:ext cx="2421064" cy="2945628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942981" y="2008688"/>
            <a:ext cx="2232248" cy="79208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smtClean="0">
                <a:solidFill>
                  <a:schemeClr val="bg1"/>
                </a:solidFill>
              </a:rPr>
              <a:t>Descripción de la publicación. La extensión del texto puede ser hasta de 65635 </a:t>
            </a:r>
            <a:r>
              <a:rPr lang="es-ES" sz="1000" dirty="0" err="1" smtClean="0">
                <a:solidFill>
                  <a:schemeClr val="bg1"/>
                </a:solidFill>
              </a:rPr>
              <a:t>carácteres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868144" y="2873692"/>
            <a:ext cx="2413403" cy="93519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5868144" y="2873691"/>
            <a:ext cx="2413404" cy="93519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5865460" y="2873691"/>
            <a:ext cx="2416087" cy="9351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5868142" y="3808887"/>
            <a:ext cx="242106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err="1" smtClean="0">
                <a:solidFill>
                  <a:schemeClr val="bg1"/>
                </a:solidFill>
              </a:rPr>
              <a:t>Likes</a:t>
            </a:r>
            <a:r>
              <a:rPr lang="es-ES" sz="1000" dirty="0" smtClean="0">
                <a:solidFill>
                  <a:schemeClr val="bg1"/>
                </a:solidFill>
              </a:rPr>
              <a:t> y reacciones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5868142" y="4088535"/>
            <a:ext cx="78653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smtClean="0">
                <a:solidFill>
                  <a:schemeClr val="bg1"/>
                </a:solidFill>
              </a:rPr>
              <a:t>Reaccionar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6649410" y="4088535"/>
            <a:ext cx="78653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smtClean="0">
                <a:solidFill>
                  <a:schemeClr val="bg1"/>
                </a:solidFill>
              </a:rPr>
              <a:t>Comentar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7445384" y="4088535"/>
            <a:ext cx="836163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smtClean="0">
                <a:solidFill>
                  <a:schemeClr val="bg1"/>
                </a:solidFill>
              </a:rPr>
              <a:t>Compartir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6189251" y="1792664"/>
            <a:ext cx="1287760" cy="14401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600" dirty="0" smtClean="0">
                <a:solidFill>
                  <a:schemeClr val="bg1"/>
                </a:solidFill>
              </a:rPr>
              <a:t>Hora y fecha</a:t>
            </a:r>
            <a:endParaRPr lang="es-CO" sz="600" dirty="0">
              <a:solidFill>
                <a:schemeClr val="bg1"/>
              </a:solidFill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6189251" y="1481204"/>
            <a:ext cx="1625788" cy="35165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900" b="1" dirty="0" smtClean="0">
                <a:solidFill>
                  <a:schemeClr val="bg1"/>
                </a:solidFill>
              </a:rPr>
              <a:t>Información de la publicación en negrita</a:t>
            </a:r>
            <a:endParaRPr lang="es-CO" sz="900" b="1" dirty="0">
              <a:solidFill>
                <a:schemeClr val="bg1"/>
              </a:solidFill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5919984" y="1512356"/>
            <a:ext cx="341425" cy="320504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sz="900" b="1" dirty="0">
              <a:solidFill>
                <a:schemeClr val="bg1"/>
              </a:solidFill>
            </a:endParaRPr>
          </a:p>
        </p:txBody>
      </p:sp>
      <p:cxnSp>
        <p:nvCxnSpPr>
          <p:cNvPr id="17" name="Conector recto 16"/>
          <p:cNvCxnSpPr/>
          <p:nvPr/>
        </p:nvCxnSpPr>
        <p:spPr>
          <a:xfrm>
            <a:off x="5914558" y="1512355"/>
            <a:ext cx="346851" cy="3205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 flipV="1">
            <a:off x="5917751" y="1512354"/>
            <a:ext cx="343658" cy="308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ángulo 18"/>
          <p:cNvSpPr/>
          <p:nvPr/>
        </p:nvSpPr>
        <p:spPr>
          <a:xfrm>
            <a:off x="3301122" y="4074470"/>
            <a:ext cx="14494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OnClickListener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21" name="Conector recto de flecha 20"/>
          <p:cNvCxnSpPr>
            <a:stCxn id="19" idx="3"/>
            <a:endCxn id="11" idx="1"/>
          </p:cNvCxnSpPr>
          <p:nvPr/>
        </p:nvCxnSpPr>
        <p:spPr>
          <a:xfrm>
            <a:off x="4750558" y="4228359"/>
            <a:ext cx="11175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29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Ejercicio de clase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022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899592" y="627534"/>
            <a:ext cx="33746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" sz="3200" dirty="0">
                <a:solidFill>
                  <a:schemeClr val="tx1"/>
                </a:solidFill>
              </a:rPr>
              <a:t>Ejercicio de clase</a:t>
            </a:r>
            <a:endParaRPr lang="es-CO" sz="3200" dirty="0">
              <a:solidFill>
                <a:schemeClr val="tx1"/>
              </a:solidFill>
            </a:endParaRP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122" y="1419622"/>
            <a:ext cx="1860894" cy="3307074"/>
          </a:xfrm>
          <a:prstGeom prst="rect">
            <a:avLst/>
          </a:prstGeom>
        </p:spPr>
      </p:pic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/>
          <p:cNvSpPr/>
          <p:nvPr/>
        </p:nvSpPr>
        <p:spPr>
          <a:xfrm>
            <a:off x="5004048" y="2499742"/>
            <a:ext cx="1380506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b="1" dirty="0" smtClean="0">
                <a:solidFill>
                  <a:schemeClr val="tx1"/>
                </a:solidFill>
              </a:rPr>
              <a:t>ACTIVIDAD</a:t>
            </a:r>
          </a:p>
          <a:p>
            <a:pPr algn="ctr"/>
            <a:r>
              <a:rPr lang="es-ES" sz="3200" b="1" dirty="0" smtClean="0">
                <a:solidFill>
                  <a:srgbClr val="9C5BCD"/>
                </a:solidFill>
                <a:latin typeface="Arial Narrow" panose="020B0606020202030204" pitchFamily="34" charset="0"/>
              </a:rPr>
              <a:t>LISTAS</a:t>
            </a:r>
            <a:endParaRPr lang="es-CO" b="1" dirty="0">
              <a:solidFill>
                <a:srgbClr val="9C5BCD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08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563888" y="1419622"/>
            <a:ext cx="46805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Desarrolle una aplicación de listas parecido a los </a:t>
            </a:r>
            <a:r>
              <a:rPr lang="es-ES" b="1" i="1" dirty="0" err="1" smtClean="0">
                <a:solidFill>
                  <a:schemeClr val="tx1"/>
                </a:solidFill>
              </a:rPr>
              <a:t>feed</a:t>
            </a:r>
            <a:r>
              <a:rPr lang="es-ES" dirty="0" smtClean="0">
                <a:solidFill>
                  <a:schemeClr val="tx1"/>
                </a:solidFill>
              </a:rPr>
              <a:t> que puede encontrarse en aplicaciones de su uso.</a:t>
            </a:r>
            <a:endParaRPr lang="es-ES" b="1" i="1" dirty="0" smtClean="0">
              <a:solidFill>
                <a:schemeClr val="tx1"/>
              </a:solidFill>
            </a:endParaRP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La lista permitirá eliminar publicaciones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También podrá dar LIKE.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899592" y="627534"/>
            <a:ext cx="33746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" sz="3200" dirty="0">
                <a:solidFill>
                  <a:schemeClr val="tx1"/>
                </a:solidFill>
              </a:rPr>
              <a:t>Ejercicio de clase</a:t>
            </a:r>
            <a:endParaRPr lang="es-CO" sz="3200" dirty="0">
              <a:solidFill>
                <a:schemeClr val="tx1"/>
              </a:solidFill>
            </a:endParaRP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9622"/>
            <a:ext cx="1860894" cy="3307074"/>
          </a:xfrm>
          <a:prstGeom prst="rect">
            <a:avLst/>
          </a:prstGeom>
        </p:spPr>
      </p:pic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0436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563888" y="1419622"/>
            <a:ext cx="468052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Inicialmente defina un modelo de ítem para saber qué necesita representar.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b="1" i="1" dirty="0" smtClean="0">
                <a:solidFill>
                  <a:schemeClr val="tx1"/>
                </a:solidFill>
              </a:rPr>
              <a:t>CONSEJO</a:t>
            </a:r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Incluya un </a:t>
            </a:r>
            <a:r>
              <a:rPr lang="es-ES" dirty="0" err="1" smtClean="0">
                <a:solidFill>
                  <a:schemeClr val="tx1"/>
                </a:solidFill>
              </a:rPr>
              <a:t>boolean</a:t>
            </a:r>
            <a:r>
              <a:rPr lang="es-ES" dirty="0" smtClean="0">
                <a:solidFill>
                  <a:schemeClr val="tx1"/>
                </a:solidFill>
              </a:rPr>
              <a:t> para determinar si la publicación ha sido “</a:t>
            </a:r>
            <a:r>
              <a:rPr lang="es-ES" dirty="0" err="1" smtClean="0">
                <a:solidFill>
                  <a:schemeClr val="tx1"/>
                </a:solidFill>
              </a:rPr>
              <a:t>likeada</a:t>
            </a:r>
            <a:r>
              <a:rPr lang="es-ES" dirty="0" smtClean="0">
                <a:solidFill>
                  <a:schemeClr val="tx1"/>
                </a:solidFill>
              </a:rPr>
              <a:t>” por usted. De ese modo un valor </a:t>
            </a:r>
            <a:r>
              <a:rPr lang="es-ES" dirty="0" err="1" smtClean="0">
                <a:solidFill>
                  <a:schemeClr val="tx1"/>
                </a:solidFill>
              </a:rPr>
              <a:t>boolean</a:t>
            </a:r>
            <a:r>
              <a:rPr lang="es-ES" dirty="0" smtClean="0">
                <a:solidFill>
                  <a:schemeClr val="tx1"/>
                </a:solidFill>
              </a:rPr>
              <a:t> le ayudará a pintar el botón de </a:t>
            </a:r>
            <a:r>
              <a:rPr lang="es-ES" dirty="0" err="1" smtClean="0">
                <a:solidFill>
                  <a:schemeClr val="tx1"/>
                </a:solidFill>
              </a:rPr>
              <a:t>like</a:t>
            </a:r>
            <a:r>
              <a:rPr lang="es-ES" dirty="0" smtClean="0">
                <a:solidFill>
                  <a:schemeClr val="tx1"/>
                </a:solidFill>
              </a:rPr>
              <a:t> de un color u otro.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899592" y="627534"/>
            <a:ext cx="33746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" sz="3200" dirty="0">
                <a:solidFill>
                  <a:schemeClr val="tx1"/>
                </a:solidFill>
              </a:rPr>
              <a:t>Ejercicio de clase</a:t>
            </a:r>
            <a:endParaRPr lang="es-CO" sz="3200" dirty="0">
              <a:solidFill>
                <a:schemeClr val="tx1"/>
              </a:solidFill>
            </a:endParaRPr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115616" y="1563636"/>
            <a:ext cx="2088232" cy="25922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1115616" y="1563637"/>
            <a:ext cx="2088232" cy="1512169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" name="Conector recto 6"/>
          <p:cNvCxnSpPr/>
          <p:nvPr/>
        </p:nvCxnSpPr>
        <p:spPr>
          <a:xfrm flipV="1">
            <a:off x="1115616" y="1563637"/>
            <a:ext cx="2088232" cy="1512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 flipH="1" flipV="1">
            <a:off x="1115616" y="1563637"/>
            <a:ext cx="2088232" cy="1512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2771800" y="1635646"/>
            <a:ext cx="360040" cy="3600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X</a:t>
            </a:r>
            <a:endParaRPr lang="es-CO" dirty="0"/>
          </a:p>
        </p:txBody>
      </p:sp>
      <p:sp>
        <p:nvSpPr>
          <p:cNvPr id="13" name="CuadroTexto 12"/>
          <p:cNvSpPr txBox="1"/>
          <p:nvPr/>
        </p:nvSpPr>
        <p:spPr>
          <a:xfrm>
            <a:off x="1187624" y="3075806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i="1" dirty="0" smtClean="0"/>
              <a:t>fecha</a:t>
            </a:r>
            <a:endParaRPr lang="es-CO" sz="1000" i="1" dirty="0"/>
          </a:p>
        </p:txBody>
      </p:sp>
      <p:sp>
        <p:nvSpPr>
          <p:cNvPr id="15" name="CuadroTexto 14"/>
          <p:cNvSpPr txBox="1"/>
          <p:nvPr/>
        </p:nvSpPr>
        <p:spPr>
          <a:xfrm>
            <a:off x="1187624" y="3291830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err="1"/>
              <a:t>Lorem</a:t>
            </a:r>
            <a:r>
              <a:rPr lang="es-CO" sz="1000" dirty="0"/>
              <a:t> </a:t>
            </a:r>
            <a:r>
              <a:rPr lang="es-CO" sz="1000" dirty="0" err="1"/>
              <a:t>ipsum</a:t>
            </a:r>
            <a:r>
              <a:rPr lang="es-CO" sz="1000" dirty="0"/>
              <a:t> dolor </a:t>
            </a:r>
            <a:r>
              <a:rPr lang="es-CO" sz="1000" dirty="0" err="1"/>
              <a:t>sit</a:t>
            </a:r>
            <a:r>
              <a:rPr lang="es-CO" sz="1000" dirty="0"/>
              <a:t> </a:t>
            </a:r>
            <a:r>
              <a:rPr lang="es-CO" sz="1000" dirty="0" err="1"/>
              <a:t>amet</a:t>
            </a:r>
            <a:r>
              <a:rPr lang="es-CO" sz="1000" dirty="0"/>
              <a:t>, </a:t>
            </a:r>
            <a:r>
              <a:rPr lang="es-CO" sz="1000" dirty="0" err="1"/>
              <a:t>consectetur</a:t>
            </a:r>
            <a:r>
              <a:rPr lang="es-CO" sz="1000" dirty="0"/>
              <a:t> </a:t>
            </a:r>
            <a:r>
              <a:rPr lang="es-CO" sz="1000" dirty="0" err="1"/>
              <a:t>adipiscing</a:t>
            </a:r>
            <a:r>
              <a:rPr lang="es-CO" sz="1000" dirty="0"/>
              <a:t> </a:t>
            </a:r>
            <a:r>
              <a:rPr lang="es-CO" sz="1000" dirty="0" err="1" smtClean="0"/>
              <a:t>elit</a:t>
            </a:r>
            <a:r>
              <a:rPr lang="es-CO" sz="1000" dirty="0"/>
              <a:t>.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1259632" y="3738976"/>
            <a:ext cx="518689" cy="3600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LIKE</a:t>
            </a:r>
            <a:endParaRPr lang="es-CO" dirty="0"/>
          </a:p>
        </p:txBody>
      </p:sp>
      <p:sp>
        <p:nvSpPr>
          <p:cNvPr id="17" name="CuadroTexto 16"/>
          <p:cNvSpPr txBox="1"/>
          <p:nvPr/>
        </p:nvSpPr>
        <p:spPr>
          <a:xfrm>
            <a:off x="2136727" y="3841434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000" i="1" dirty="0" err="1" smtClean="0"/>
              <a:t>Views</a:t>
            </a:r>
            <a:r>
              <a:rPr lang="es-ES" sz="1000" i="1" dirty="0" smtClean="0"/>
              <a:t>: 999</a:t>
            </a:r>
            <a:endParaRPr lang="es-CO" sz="1000" i="1" dirty="0"/>
          </a:p>
        </p:txBody>
      </p:sp>
    </p:spTree>
    <p:extLst>
      <p:ext uri="{BB962C8B-B14F-4D97-AF65-F5344CB8AC3E}">
        <p14:creationId xmlns:p14="http://schemas.microsoft.com/office/powerpoint/2010/main" val="47799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563888" y="1419622"/>
            <a:ext cx="46805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El botón “X” le permite eliminar la publicación.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b="1" i="1" dirty="0" smtClean="0">
                <a:solidFill>
                  <a:schemeClr val="tx1"/>
                </a:solidFill>
              </a:rPr>
              <a:t>OJO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Cree objetos “Publicación” ficticios. De modo que tenga elementos qué borrar. NO debe crear un generador de publicaciones.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899592" y="627534"/>
            <a:ext cx="33746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" sz="3200" dirty="0">
                <a:solidFill>
                  <a:schemeClr val="tx1"/>
                </a:solidFill>
              </a:rPr>
              <a:t>Ejercicio de clase</a:t>
            </a:r>
            <a:endParaRPr lang="es-CO" sz="3200" dirty="0">
              <a:solidFill>
                <a:schemeClr val="tx1"/>
              </a:solidFill>
            </a:endParaRPr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115616" y="1563636"/>
            <a:ext cx="2088232" cy="25922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1115616" y="1563637"/>
            <a:ext cx="2088232" cy="1512169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" name="Conector recto 6"/>
          <p:cNvCxnSpPr/>
          <p:nvPr/>
        </p:nvCxnSpPr>
        <p:spPr>
          <a:xfrm flipV="1">
            <a:off x="1115616" y="1563637"/>
            <a:ext cx="2088232" cy="1512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 flipH="1" flipV="1">
            <a:off x="1115616" y="1563637"/>
            <a:ext cx="2088232" cy="1512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2771800" y="1635646"/>
            <a:ext cx="360040" cy="3600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X</a:t>
            </a:r>
            <a:endParaRPr lang="es-CO" dirty="0"/>
          </a:p>
        </p:txBody>
      </p:sp>
      <p:sp>
        <p:nvSpPr>
          <p:cNvPr id="13" name="CuadroTexto 12"/>
          <p:cNvSpPr txBox="1"/>
          <p:nvPr/>
        </p:nvSpPr>
        <p:spPr>
          <a:xfrm>
            <a:off x="1187624" y="3075806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i="1" dirty="0" smtClean="0"/>
              <a:t>fecha</a:t>
            </a:r>
            <a:endParaRPr lang="es-CO" sz="1000" i="1" dirty="0"/>
          </a:p>
        </p:txBody>
      </p:sp>
      <p:sp>
        <p:nvSpPr>
          <p:cNvPr id="15" name="CuadroTexto 14"/>
          <p:cNvSpPr txBox="1"/>
          <p:nvPr/>
        </p:nvSpPr>
        <p:spPr>
          <a:xfrm>
            <a:off x="1187624" y="3291830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dirty="0" err="1"/>
              <a:t>Lorem</a:t>
            </a:r>
            <a:r>
              <a:rPr lang="es-CO" sz="1000" dirty="0"/>
              <a:t> </a:t>
            </a:r>
            <a:r>
              <a:rPr lang="es-CO" sz="1000" dirty="0" err="1"/>
              <a:t>ipsum</a:t>
            </a:r>
            <a:r>
              <a:rPr lang="es-CO" sz="1000" dirty="0"/>
              <a:t> dolor </a:t>
            </a:r>
            <a:r>
              <a:rPr lang="es-CO" sz="1000" dirty="0" err="1"/>
              <a:t>sit</a:t>
            </a:r>
            <a:r>
              <a:rPr lang="es-CO" sz="1000" dirty="0"/>
              <a:t> </a:t>
            </a:r>
            <a:r>
              <a:rPr lang="es-CO" sz="1000" dirty="0" err="1"/>
              <a:t>amet</a:t>
            </a:r>
            <a:r>
              <a:rPr lang="es-CO" sz="1000" dirty="0"/>
              <a:t>, </a:t>
            </a:r>
            <a:r>
              <a:rPr lang="es-CO" sz="1000" dirty="0" err="1"/>
              <a:t>consectetur</a:t>
            </a:r>
            <a:r>
              <a:rPr lang="es-CO" sz="1000" dirty="0"/>
              <a:t> </a:t>
            </a:r>
            <a:r>
              <a:rPr lang="es-CO" sz="1000" dirty="0" err="1"/>
              <a:t>adipiscing</a:t>
            </a:r>
            <a:r>
              <a:rPr lang="es-CO" sz="1000" dirty="0"/>
              <a:t> </a:t>
            </a:r>
            <a:r>
              <a:rPr lang="es-CO" sz="1000" dirty="0" err="1" smtClean="0"/>
              <a:t>elit</a:t>
            </a:r>
            <a:r>
              <a:rPr lang="es-CO" sz="1000" dirty="0"/>
              <a:t>.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1259632" y="3738976"/>
            <a:ext cx="518689" cy="3600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LIKE</a:t>
            </a:r>
            <a:endParaRPr lang="es-CO" dirty="0"/>
          </a:p>
        </p:txBody>
      </p:sp>
      <p:sp>
        <p:nvSpPr>
          <p:cNvPr id="17" name="CuadroTexto 16"/>
          <p:cNvSpPr txBox="1"/>
          <p:nvPr/>
        </p:nvSpPr>
        <p:spPr>
          <a:xfrm>
            <a:off x="2136727" y="3841434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000" i="1" dirty="0" err="1" smtClean="0"/>
              <a:t>Views</a:t>
            </a:r>
            <a:r>
              <a:rPr lang="es-ES" sz="1000" i="1" dirty="0" smtClean="0"/>
              <a:t>: 999</a:t>
            </a:r>
            <a:endParaRPr lang="es-CO" sz="1000" i="1" dirty="0"/>
          </a:p>
        </p:txBody>
      </p:sp>
    </p:spTree>
    <p:extLst>
      <p:ext uri="{BB962C8B-B14F-4D97-AF65-F5344CB8AC3E}">
        <p14:creationId xmlns:p14="http://schemas.microsoft.com/office/powerpoint/2010/main" val="2306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7"/>
          <p:cNvSpPr txBox="1"/>
          <p:nvPr/>
        </p:nvSpPr>
        <p:spPr>
          <a:xfrm>
            <a:off x="822960" y="1491630"/>
            <a:ext cx="5112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</a:t>
            </a:r>
            <a:r>
              <a:rPr lang="es-ES" dirty="0" err="1" smtClean="0">
                <a:solidFill>
                  <a:schemeClr val="tx1"/>
                </a:solidFill>
              </a:rPr>
              <a:t>Mockup</a:t>
            </a:r>
            <a:r>
              <a:rPr lang="es-ES" dirty="0" smtClean="0">
                <a:solidFill>
                  <a:schemeClr val="tx1"/>
                </a:solidFill>
              </a:rPr>
              <a:t>, </a:t>
            </a:r>
            <a:r>
              <a:rPr lang="es-ES" dirty="0" err="1" smtClean="0">
                <a:solidFill>
                  <a:schemeClr val="tx1"/>
                </a:solidFill>
              </a:rPr>
              <a:t>Whatsapp</a:t>
            </a:r>
            <a:r>
              <a:rPr lang="es-ES" dirty="0" smtClean="0">
                <a:solidFill>
                  <a:schemeClr val="tx1"/>
                </a:solidFill>
              </a:rPr>
              <a:t> luciría al así: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676208" y="2042251"/>
            <a:ext cx="1322343" cy="2329200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2134091" y="2042251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5" name="Elipse 4"/>
          <p:cNvSpPr/>
          <p:nvPr/>
        </p:nvSpPr>
        <p:spPr>
          <a:xfrm>
            <a:off x="1154971" y="3939902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2134091" y="204225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3703703" y="2042251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4" name="Rectángulo 23"/>
          <p:cNvSpPr/>
          <p:nvPr/>
        </p:nvSpPr>
        <p:spPr>
          <a:xfrm>
            <a:off x="3703703" y="204225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Rectángulo 24"/>
          <p:cNvSpPr/>
          <p:nvPr/>
        </p:nvSpPr>
        <p:spPr>
          <a:xfrm>
            <a:off x="3703703" y="2427734"/>
            <a:ext cx="1322343" cy="194400"/>
          </a:xfrm>
          <a:prstGeom prst="rect">
            <a:avLst/>
          </a:prstGeom>
          <a:solidFill>
            <a:schemeClr val="tx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500" dirty="0" err="1" smtClean="0">
                <a:solidFill>
                  <a:srgbClr val="1DC657"/>
                </a:solidFill>
              </a:rPr>
              <a:t>Recent</a:t>
            </a:r>
            <a:r>
              <a:rPr lang="es-ES" sz="500" dirty="0" smtClean="0">
                <a:solidFill>
                  <a:srgbClr val="1DC657"/>
                </a:solidFill>
              </a:rPr>
              <a:t> </a:t>
            </a:r>
            <a:r>
              <a:rPr lang="es-ES" sz="500" dirty="0" err="1" smtClean="0">
                <a:solidFill>
                  <a:srgbClr val="1DC657"/>
                </a:solidFill>
              </a:rPr>
              <a:t>Updates</a:t>
            </a:r>
            <a:endParaRPr lang="es-CO" sz="500" dirty="0">
              <a:solidFill>
                <a:srgbClr val="1DC657"/>
              </a:solidFill>
            </a:endParaRPr>
          </a:p>
        </p:txBody>
      </p:sp>
      <p:sp>
        <p:nvSpPr>
          <p:cNvPr id="26" name="Rectángulo 25"/>
          <p:cNvSpPr/>
          <p:nvPr/>
        </p:nvSpPr>
        <p:spPr>
          <a:xfrm>
            <a:off x="3701617" y="263156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ángulo 26"/>
          <p:cNvSpPr/>
          <p:nvPr/>
        </p:nvSpPr>
        <p:spPr>
          <a:xfrm>
            <a:off x="3701616" y="301870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ángulo 27"/>
          <p:cNvSpPr/>
          <p:nvPr/>
        </p:nvSpPr>
        <p:spPr>
          <a:xfrm>
            <a:off x="3704744" y="359183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ángulo 28"/>
          <p:cNvSpPr/>
          <p:nvPr/>
        </p:nvSpPr>
        <p:spPr>
          <a:xfrm>
            <a:off x="3703702" y="3981150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7" name="Elipse 36"/>
          <p:cNvSpPr/>
          <p:nvPr/>
        </p:nvSpPr>
        <p:spPr>
          <a:xfrm>
            <a:off x="2171025" y="207781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Rectángulo 37"/>
          <p:cNvSpPr/>
          <p:nvPr/>
        </p:nvSpPr>
        <p:spPr>
          <a:xfrm>
            <a:off x="2508713" y="2264855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Rectángulo 38"/>
          <p:cNvSpPr/>
          <p:nvPr/>
        </p:nvSpPr>
        <p:spPr>
          <a:xfrm>
            <a:off x="2134090" y="2425820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0" name="Elipse 39"/>
          <p:cNvSpPr/>
          <p:nvPr/>
        </p:nvSpPr>
        <p:spPr>
          <a:xfrm>
            <a:off x="2171024" y="2461384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Rectángulo 40"/>
          <p:cNvSpPr/>
          <p:nvPr/>
        </p:nvSpPr>
        <p:spPr>
          <a:xfrm>
            <a:off x="2508712" y="2648424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Rectángulo 41"/>
          <p:cNvSpPr/>
          <p:nvPr/>
        </p:nvSpPr>
        <p:spPr>
          <a:xfrm>
            <a:off x="2134091" y="281704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3" name="Elipse 42"/>
          <p:cNvSpPr/>
          <p:nvPr/>
        </p:nvSpPr>
        <p:spPr>
          <a:xfrm>
            <a:off x="2171025" y="285260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 43"/>
          <p:cNvSpPr/>
          <p:nvPr/>
        </p:nvSpPr>
        <p:spPr>
          <a:xfrm>
            <a:off x="2508713" y="303964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 44"/>
          <p:cNvSpPr/>
          <p:nvPr/>
        </p:nvSpPr>
        <p:spPr>
          <a:xfrm>
            <a:off x="2134091" y="319856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6" name="Elipse 45"/>
          <p:cNvSpPr/>
          <p:nvPr/>
        </p:nvSpPr>
        <p:spPr>
          <a:xfrm>
            <a:off x="2171025" y="3234126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Rectángulo 46"/>
          <p:cNvSpPr/>
          <p:nvPr/>
        </p:nvSpPr>
        <p:spPr>
          <a:xfrm>
            <a:off x="2508713" y="3421166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Rectángulo 47"/>
          <p:cNvSpPr/>
          <p:nvPr/>
        </p:nvSpPr>
        <p:spPr>
          <a:xfrm>
            <a:off x="2134091" y="358404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9" name="Elipse 48"/>
          <p:cNvSpPr/>
          <p:nvPr/>
        </p:nvSpPr>
        <p:spPr>
          <a:xfrm>
            <a:off x="2171025" y="361960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 49"/>
          <p:cNvSpPr/>
          <p:nvPr/>
        </p:nvSpPr>
        <p:spPr>
          <a:xfrm>
            <a:off x="2508713" y="380664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Rectángulo 50"/>
          <p:cNvSpPr/>
          <p:nvPr/>
        </p:nvSpPr>
        <p:spPr>
          <a:xfrm>
            <a:off x="2134091" y="397046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2" name="Elipse 51"/>
          <p:cNvSpPr/>
          <p:nvPr/>
        </p:nvSpPr>
        <p:spPr>
          <a:xfrm>
            <a:off x="2171025" y="400602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Rectángulo 52"/>
          <p:cNvSpPr/>
          <p:nvPr/>
        </p:nvSpPr>
        <p:spPr>
          <a:xfrm>
            <a:off x="2508713" y="419306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4" name="Rectángulo 53"/>
          <p:cNvSpPr/>
          <p:nvPr/>
        </p:nvSpPr>
        <p:spPr>
          <a:xfrm>
            <a:off x="3701618" y="203588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Mi Estado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5" name="Elipse 54"/>
          <p:cNvSpPr/>
          <p:nvPr/>
        </p:nvSpPr>
        <p:spPr>
          <a:xfrm>
            <a:off x="3738552" y="2071453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3701616" y="3404539"/>
            <a:ext cx="1325471" cy="194400"/>
          </a:xfrm>
          <a:prstGeom prst="rect">
            <a:avLst/>
          </a:prstGeom>
          <a:solidFill>
            <a:schemeClr val="tx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500" dirty="0" err="1">
                <a:solidFill>
                  <a:srgbClr val="1DC657"/>
                </a:solidFill>
              </a:rPr>
              <a:t>Recent</a:t>
            </a:r>
            <a:r>
              <a:rPr lang="es-ES" sz="500" dirty="0">
                <a:solidFill>
                  <a:srgbClr val="1DC657"/>
                </a:solidFill>
              </a:rPr>
              <a:t> </a:t>
            </a:r>
            <a:r>
              <a:rPr lang="es-ES" sz="500" dirty="0" err="1">
                <a:solidFill>
                  <a:srgbClr val="1DC657"/>
                </a:solidFill>
              </a:rPr>
              <a:t>Updates</a:t>
            </a:r>
            <a:endParaRPr lang="es-CO" sz="500" dirty="0">
              <a:solidFill>
                <a:srgbClr val="1DC657"/>
              </a:solidFill>
            </a:endParaRPr>
          </a:p>
        </p:txBody>
      </p:sp>
      <p:sp>
        <p:nvSpPr>
          <p:cNvPr id="58" name="Rectángulo 57"/>
          <p:cNvSpPr/>
          <p:nvPr/>
        </p:nvSpPr>
        <p:spPr>
          <a:xfrm>
            <a:off x="3708915" y="2642853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Rectángulo 58"/>
          <p:cNvSpPr/>
          <p:nvPr/>
        </p:nvSpPr>
        <p:spPr>
          <a:xfrm>
            <a:off x="3706830" y="263649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3743764" y="267205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3708915" y="3036776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Rectángulo 61"/>
          <p:cNvSpPr/>
          <p:nvPr/>
        </p:nvSpPr>
        <p:spPr>
          <a:xfrm>
            <a:off x="3706830" y="3030414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3" name="Elipse 62"/>
          <p:cNvSpPr/>
          <p:nvPr/>
        </p:nvSpPr>
        <p:spPr>
          <a:xfrm>
            <a:off x="3743764" y="306597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4" name="Rectángulo 63"/>
          <p:cNvSpPr/>
          <p:nvPr/>
        </p:nvSpPr>
        <p:spPr>
          <a:xfrm>
            <a:off x="3696402" y="358901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3703701" y="360709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6" name="Rectángulo 65"/>
          <p:cNvSpPr/>
          <p:nvPr/>
        </p:nvSpPr>
        <p:spPr>
          <a:xfrm>
            <a:off x="3701616" y="3600730"/>
            <a:ext cx="1325471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7" name="Elipse 66"/>
          <p:cNvSpPr/>
          <p:nvPr/>
        </p:nvSpPr>
        <p:spPr>
          <a:xfrm>
            <a:off x="3738550" y="3636294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8" name="Rectángulo 67"/>
          <p:cNvSpPr/>
          <p:nvPr/>
        </p:nvSpPr>
        <p:spPr>
          <a:xfrm>
            <a:off x="3691086" y="397475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9" name="Rectángulo 68"/>
          <p:cNvSpPr/>
          <p:nvPr/>
        </p:nvSpPr>
        <p:spPr>
          <a:xfrm>
            <a:off x="3698385" y="399282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0" name="Rectángulo 69"/>
          <p:cNvSpPr/>
          <p:nvPr/>
        </p:nvSpPr>
        <p:spPr>
          <a:xfrm>
            <a:off x="3696300" y="3986467"/>
            <a:ext cx="1330787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71" name="Elipse 70"/>
          <p:cNvSpPr/>
          <p:nvPr/>
        </p:nvSpPr>
        <p:spPr>
          <a:xfrm>
            <a:off x="3733234" y="4022031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 recto 72"/>
          <p:cNvCxnSpPr/>
          <p:nvPr/>
        </p:nvCxnSpPr>
        <p:spPr>
          <a:xfrm flipH="1">
            <a:off x="2134090" y="242137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/>
          <p:nvPr/>
        </p:nvCxnSpPr>
        <p:spPr>
          <a:xfrm flipH="1">
            <a:off x="2134090" y="280697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/>
          <p:nvPr/>
        </p:nvCxnSpPr>
        <p:spPr>
          <a:xfrm flipH="1">
            <a:off x="2134090" y="3205187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/>
          <p:nvPr/>
        </p:nvCxnSpPr>
        <p:spPr>
          <a:xfrm flipH="1">
            <a:off x="2134089" y="358404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/>
          <p:nvPr/>
        </p:nvCxnSpPr>
        <p:spPr>
          <a:xfrm flipH="1">
            <a:off x="2134089" y="397732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H="1">
            <a:off x="3704744" y="302286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/>
          <p:cNvCxnSpPr/>
          <p:nvPr/>
        </p:nvCxnSpPr>
        <p:spPr>
          <a:xfrm flipH="1">
            <a:off x="3704744" y="3977586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ángulo 111"/>
          <p:cNvSpPr/>
          <p:nvPr/>
        </p:nvSpPr>
        <p:spPr>
          <a:xfrm>
            <a:off x="5190640" y="2035889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13" name="Rectángulo 112"/>
          <p:cNvSpPr/>
          <p:nvPr/>
        </p:nvSpPr>
        <p:spPr>
          <a:xfrm>
            <a:off x="5190640" y="203588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14" name="Elipse 113"/>
          <p:cNvSpPr/>
          <p:nvPr/>
        </p:nvSpPr>
        <p:spPr>
          <a:xfrm>
            <a:off x="5227574" y="2071453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2" name="Rectángulo 141"/>
          <p:cNvSpPr/>
          <p:nvPr/>
        </p:nvSpPr>
        <p:spPr>
          <a:xfrm>
            <a:off x="5190639" y="241460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43" name="Elipse 142"/>
          <p:cNvSpPr/>
          <p:nvPr/>
        </p:nvSpPr>
        <p:spPr>
          <a:xfrm>
            <a:off x="5231990" y="246329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44" name="Conector recto 143"/>
          <p:cNvCxnSpPr/>
          <p:nvPr/>
        </p:nvCxnSpPr>
        <p:spPr>
          <a:xfrm flipH="1">
            <a:off x="5195055" y="280685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ángulo 144"/>
          <p:cNvSpPr/>
          <p:nvPr/>
        </p:nvSpPr>
        <p:spPr>
          <a:xfrm>
            <a:off x="5190640" y="2815254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46" name="Elipse 145"/>
          <p:cNvSpPr/>
          <p:nvPr/>
        </p:nvSpPr>
        <p:spPr>
          <a:xfrm>
            <a:off x="5227574" y="285081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47" name="Conector recto 146"/>
          <p:cNvCxnSpPr/>
          <p:nvPr/>
        </p:nvCxnSpPr>
        <p:spPr>
          <a:xfrm flipH="1">
            <a:off x="5190639" y="319437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tángulo 150"/>
          <p:cNvSpPr/>
          <p:nvPr/>
        </p:nvSpPr>
        <p:spPr>
          <a:xfrm>
            <a:off x="5190640" y="319551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52" name="Elipse 151"/>
          <p:cNvSpPr/>
          <p:nvPr/>
        </p:nvSpPr>
        <p:spPr>
          <a:xfrm>
            <a:off x="5227574" y="323107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3" name="Conector recto 152"/>
          <p:cNvCxnSpPr/>
          <p:nvPr/>
        </p:nvCxnSpPr>
        <p:spPr>
          <a:xfrm flipH="1">
            <a:off x="5190639" y="357463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ectángulo 153"/>
          <p:cNvSpPr/>
          <p:nvPr/>
        </p:nvSpPr>
        <p:spPr>
          <a:xfrm>
            <a:off x="5185829" y="357537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55" name="Elipse 154"/>
          <p:cNvSpPr/>
          <p:nvPr/>
        </p:nvSpPr>
        <p:spPr>
          <a:xfrm>
            <a:off x="5222763" y="361094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6" name="Conector recto 155"/>
          <p:cNvCxnSpPr/>
          <p:nvPr/>
        </p:nvCxnSpPr>
        <p:spPr>
          <a:xfrm flipH="1">
            <a:off x="5185828" y="395449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Rectángulo 156"/>
          <p:cNvSpPr/>
          <p:nvPr/>
        </p:nvSpPr>
        <p:spPr>
          <a:xfrm>
            <a:off x="5186469" y="396760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58" name="Elipse 157"/>
          <p:cNvSpPr/>
          <p:nvPr/>
        </p:nvSpPr>
        <p:spPr>
          <a:xfrm>
            <a:off x="5223403" y="400317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9" name="Conector recto 158"/>
          <p:cNvCxnSpPr/>
          <p:nvPr/>
        </p:nvCxnSpPr>
        <p:spPr>
          <a:xfrm flipH="1">
            <a:off x="5186468" y="434672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Conector recto 159"/>
          <p:cNvCxnSpPr/>
          <p:nvPr/>
        </p:nvCxnSpPr>
        <p:spPr>
          <a:xfrm flipH="1">
            <a:off x="5195055" y="241460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CuadroTexto 161"/>
          <p:cNvSpPr txBox="1"/>
          <p:nvPr/>
        </p:nvSpPr>
        <p:spPr>
          <a:xfrm>
            <a:off x="2231596" y="4406846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Fragments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937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7"/>
          <p:cNvSpPr txBox="1"/>
          <p:nvPr/>
        </p:nvSpPr>
        <p:spPr>
          <a:xfrm>
            <a:off x="822960" y="1491630"/>
            <a:ext cx="511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Así cada </a:t>
            </a:r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r>
              <a:rPr lang="es-ES" dirty="0" smtClean="0">
                <a:solidFill>
                  <a:schemeClr val="tx1"/>
                </a:solidFill>
              </a:rPr>
              <a:t> tiene su clase Java y XML aparte e independiente de la </a:t>
            </a:r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r>
              <a:rPr lang="es-ES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676208" y="2042251"/>
            <a:ext cx="1322343" cy="2329200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2134091" y="2042251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5" name="Elipse 4"/>
          <p:cNvSpPr/>
          <p:nvPr/>
        </p:nvSpPr>
        <p:spPr>
          <a:xfrm>
            <a:off x="1154971" y="3939902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2134091" y="204225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3703703" y="2042251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4" name="Rectángulo 23"/>
          <p:cNvSpPr/>
          <p:nvPr/>
        </p:nvSpPr>
        <p:spPr>
          <a:xfrm>
            <a:off x="3703703" y="204225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Rectángulo 24"/>
          <p:cNvSpPr/>
          <p:nvPr/>
        </p:nvSpPr>
        <p:spPr>
          <a:xfrm>
            <a:off x="3703703" y="2427734"/>
            <a:ext cx="1322343" cy="194400"/>
          </a:xfrm>
          <a:prstGeom prst="rect">
            <a:avLst/>
          </a:prstGeom>
          <a:solidFill>
            <a:schemeClr val="tx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500" dirty="0" err="1" smtClean="0">
                <a:solidFill>
                  <a:srgbClr val="1DC657"/>
                </a:solidFill>
              </a:rPr>
              <a:t>Recent</a:t>
            </a:r>
            <a:r>
              <a:rPr lang="es-ES" sz="500" dirty="0" smtClean="0">
                <a:solidFill>
                  <a:srgbClr val="1DC657"/>
                </a:solidFill>
              </a:rPr>
              <a:t> </a:t>
            </a:r>
            <a:r>
              <a:rPr lang="es-ES" sz="500" dirty="0" err="1" smtClean="0">
                <a:solidFill>
                  <a:srgbClr val="1DC657"/>
                </a:solidFill>
              </a:rPr>
              <a:t>Updates</a:t>
            </a:r>
            <a:endParaRPr lang="es-CO" sz="500" dirty="0">
              <a:solidFill>
                <a:srgbClr val="1DC657"/>
              </a:solidFill>
            </a:endParaRPr>
          </a:p>
        </p:txBody>
      </p:sp>
      <p:sp>
        <p:nvSpPr>
          <p:cNvPr id="26" name="Rectángulo 25"/>
          <p:cNvSpPr/>
          <p:nvPr/>
        </p:nvSpPr>
        <p:spPr>
          <a:xfrm>
            <a:off x="3701617" y="263156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ángulo 26"/>
          <p:cNvSpPr/>
          <p:nvPr/>
        </p:nvSpPr>
        <p:spPr>
          <a:xfrm>
            <a:off x="3701616" y="301870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ángulo 27"/>
          <p:cNvSpPr/>
          <p:nvPr/>
        </p:nvSpPr>
        <p:spPr>
          <a:xfrm>
            <a:off x="3704744" y="359183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ángulo 28"/>
          <p:cNvSpPr/>
          <p:nvPr/>
        </p:nvSpPr>
        <p:spPr>
          <a:xfrm>
            <a:off x="3703702" y="3981150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7" name="Elipse 36"/>
          <p:cNvSpPr/>
          <p:nvPr/>
        </p:nvSpPr>
        <p:spPr>
          <a:xfrm>
            <a:off x="2171025" y="207781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Rectángulo 37"/>
          <p:cNvSpPr/>
          <p:nvPr/>
        </p:nvSpPr>
        <p:spPr>
          <a:xfrm>
            <a:off x="2508713" y="2264855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Rectángulo 38"/>
          <p:cNvSpPr/>
          <p:nvPr/>
        </p:nvSpPr>
        <p:spPr>
          <a:xfrm>
            <a:off x="2134090" y="2425820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0" name="Elipse 39"/>
          <p:cNvSpPr/>
          <p:nvPr/>
        </p:nvSpPr>
        <p:spPr>
          <a:xfrm>
            <a:off x="2171024" y="2461384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Rectángulo 40"/>
          <p:cNvSpPr/>
          <p:nvPr/>
        </p:nvSpPr>
        <p:spPr>
          <a:xfrm>
            <a:off x="2508712" y="2648424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Rectángulo 41"/>
          <p:cNvSpPr/>
          <p:nvPr/>
        </p:nvSpPr>
        <p:spPr>
          <a:xfrm>
            <a:off x="2134091" y="281704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3" name="Elipse 42"/>
          <p:cNvSpPr/>
          <p:nvPr/>
        </p:nvSpPr>
        <p:spPr>
          <a:xfrm>
            <a:off x="2171025" y="285260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 43"/>
          <p:cNvSpPr/>
          <p:nvPr/>
        </p:nvSpPr>
        <p:spPr>
          <a:xfrm>
            <a:off x="2508713" y="303964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 44"/>
          <p:cNvSpPr/>
          <p:nvPr/>
        </p:nvSpPr>
        <p:spPr>
          <a:xfrm>
            <a:off x="2134091" y="319856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6" name="Elipse 45"/>
          <p:cNvSpPr/>
          <p:nvPr/>
        </p:nvSpPr>
        <p:spPr>
          <a:xfrm>
            <a:off x="2171025" y="3234126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Rectángulo 46"/>
          <p:cNvSpPr/>
          <p:nvPr/>
        </p:nvSpPr>
        <p:spPr>
          <a:xfrm>
            <a:off x="2508713" y="3421166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Rectángulo 47"/>
          <p:cNvSpPr/>
          <p:nvPr/>
        </p:nvSpPr>
        <p:spPr>
          <a:xfrm>
            <a:off x="2134091" y="358404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9" name="Elipse 48"/>
          <p:cNvSpPr/>
          <p:nvPr/>
        </p:nvSpPr>
        <p:spPr>
          <a:xfrm>
            <a:off x="2171025" y="361960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 49"/>
          <p:cNvSpPr/>
          <p:nvPr/>
        </p:nvSpPr>
        <p:spPr>
          <a:xfrm>
            <a:off x="2508713" y="380664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Rectángulo 50"/>
          <p:cNvSpPr/>
          <p:nvPr/>
        </p:nvSpPr>
        <p:spPr>
          <a:xfrm>
            <a:off x="2134091" y="397046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2" name="Elipse 51"/>
          <p:cNvSpPr/>
          <p:nvPr/>
        </p:nvSpPr>
        <p:spPr>
          <a:xfrm>
            <a:off x="2171025" y="400602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Rectángulo 52"/>
          <p:cNvSpPr/>
          <p:nvPr/>
        </p:nvSpPr>
        <p:spPr>
          <a:xfrm>
            <a:off x="2508713" y="419306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4" name="Rectángulo 53"/>
          <p:cNvSpPr/>
          <p:nvPr/>
        </p:nvSpPr>
        <p:spPr>
          <a:xfrm>
            <a:off x="3701618" y="203588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Mi Estado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5" name="Elipse 54"/>
          <p:cNvSpPr/>
          <p:nvPr/>
        </p:nvSpPr>
        <p:spPr>
          <a:xfrm>
            <a:off x="3738552" y="2071453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3701616" y="3404539"/>
            <a:ext cx="1325471" cy="194400"/>
          </a:xfrm>
          <a:prstGeom prst="rect">
            <a:avLst/>
          </a:prstGeom>
          <a:solidFill>
            <a:schemeClr val="tx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500" dirty="0" err="1">
                <a:solidFill>
                  <a:srgbClr val="1DC657"/>
                </a:solidFill>
              </a:rPr>
              <a:t>Recent</a:t>
            </a:r>
            <a:r>
              <a:rPr lang="es-ES" sz="500" dirty="0">
                <a:solidFill>
                  <a:srgbClr val="1DC657"/>
                </a:solidFill>
              </a:rPr>
              <a:t> </a:t>
            </a:r>
            <a:r>
              <a:rPr lang="es-ES" sz="500" dirty="0" err="1">
                <a:solidFill>
                  <a:srgbClr val="1DC657"/>
                </a:solidFill>
              </a:rPr>
              <a:t>Updates</a:t>
            </a:r>
            <a:endParaRPr lang="es-CO" sz="500" dirty="0">
              <a:solidFill>
                <a:srgbClr val="1DC657"/>
              </a:solidFill>
            </a:endParaRPr>
          </a:p>
        </p:txBody>
      </p:sp>
      <p:sp>
        <p:nvSpPr>
          <p:cNvPr id="58" name="Rectángulo 57"/>
          <p:cNvSpPr/>
          <p:nvPr/>
        </p:nvSpPr>
        <p:spPr>
          <a:xfrm>
            <a:off x="3708915" y="2642853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Rectángulo 58"/>
          <p:cNvSpPr/>
          <p:nvPr/>
        </p:nvSpPr>
        <p:spPr>
          <a:xfrm>
            <a:off x="3706830" y="263649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3743764" y="267205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3708915" y="3036776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Rectángulo 61"/>
          <p:cNvSpPr/>
          <p:nvPr/>
        </p:nvSpPr>
        <p:spPr>
          <a:xfrm>
            <a:off x="3706830" y="3030414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3" name="Elipse 62"/>
          <p:cNvSpPr/>
          <p:nvPr/>
        </p:nvSpPr>
        <p:spPr>
          <a:xfrm>
            <a:off x="3743764" y="306597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4" name="Rectángulo 63"/>
          <p:cNvSpPr/>
          <p:nvPr/>
        </p:nvSpPr>
        <p:spPr>
          <a:xfrm>
            <a:off x="3696402" y="358901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3703701" y="360709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6" name="Rectángulo 65"/>
          <p:cNvSpPr/>
          <p:nvPr/>
        </p:nvSpPr>
        <p:spPr>
          <a:xfrm>
            <a:off x="3701616" y="3600730"/>
            <a:ext cx="1325471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7" name="Elipse 66"/>
          <p:cNvSpPr/>
          <p:nvPr/>
        </p:nvSpPr>
        <p:spPr>
          <a:xfrm>
            <a:off x="3738550" y="3636294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8" name="Rectángulo 67"/>
          <p:cNvSpPr/>
          <p:nvPr/>
        </p:nvSpPr>
        <p:spPr>
          <a:xfrm>
            <a:off x="3691086" y="397475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9" name="Rectángulo 68"/>
          <p:cNvSpPr/>
          <p:nvPr/>
        </p:nvSpPr>
        <p:spPr>
          <a:xfrm>
            <a:off x="3698385" y="399282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0" name="Rectángulo 69"/>
          <p:cNvSpPr/>
          <p:nvPr/>
        </p:nvSpPr>
        <p:spPr>
          <a:xfrm>
            <a:off x="3696300" y="3986467"/>
            <a:ext cx="1330787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71" name="Elipse 70"/>
          <p:cNvSpPr/>
          <p:nvPr/>
        </p:nvSpPr>
        <p:spPr>
          <a:xfrm>
            <a:off x="3733234" y="4022031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 recto 72"/>
          <p:cNvCxnSpPr/>
          <p:nvPr/>
        </p:nvCxnSpPr>
        <p:spPr>
          <a:xfrm flipH="1">
            <a:off x="2134090" y="242137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/>
          <p:nvPr/>
        </p:nvCxnSpPr>
        <p:spPr>
          <a:xfrm flipH="1">
            <a:off x="2134090" y="280697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/>
          <p:nvPr/>
        </p:nvCxnSpPr>
        <p:spPr>
          <a:xfrm flipH="1">
            <a:off x="2134090" y="3205187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/>
          <p:nvPr/>
        </p:nvCxnSpPr>
        <p:spPr>
          <a:xfrm flipH="1">
            <a:off x="2134089" y="358404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/>
          <p:nvPr/>
        </p:nvCxnSpPr>
        <p:spPr>
          <a:xfrm flipH="1">
            <a:off x="2134089" y="397732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H="1">
            <a:off x="3704744" y="302286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/>
          <p:cNvCxnSpPr/>
          <p:nvPr/>
        </p:nvCxnSpPr>
        <p:spPr>
          <a:xfrm flipH="1">
            <a:off x="3704744" y="3977586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ángulo 111"/>
          <p:cNvSpPr/>
          <p:nvPr/>
        </p:nvSpPr>
        <p:spPr>
          <a:xfrm>
            <a:off x="5190640" y="2035889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13" name="Rectángulo 112"/>
          <p:cNvSpPr/>
          <p:nvPr/>
        </p:nvSpPr>
        <p:spPr>
          <a:xfrm>
            <a:off x="5190640" y="203588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14" name="Elipse 113"/>
          <p:cNvSpPr/>
          <p:nvPr/>
        </p:nvSpPr>
        <p:spPr>
          <a:xfrm>
            <a:off x="5227574" y="2071453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2" name="Rectángulo 141"/>
          <p:cNvSpPr/>
          <p:nvPr/>
        </p:nvSpPr>
        <p:spPr>
          <a:xfrm>
            <a:off x="5190639" y="241460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43" name="Elipse 142"/>
          <p:cNvSpPr/>
          <p:nvPr/>
        </p:nvSpPr>
        <p:spPr>
          <a:xfrm>
            <a:off x="5231990" y="246329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44" name="Conector recto 143"/>
          <p:cNvCxnSpPr/>
          <p:nvPr/>
        </p:nvCxnSpPr>
        <p:spPr>
          <a:xfrm flipH="1">
            <a:off x="5195055" y="280685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ángulo 144"/>
          <p:cNvSpPr/>
          <p:nvPr/>
        </p:nvSpPr>
        <p:spPr>
          <a:xfrm>
            <a:off x="5190640" y="2815254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46" name="Elipse 145"/>
          <p:cNvSpPr/>
          <p:nvPr/>
        </p:nvSpPr>
        <p:spPr>
          <a:xfrm>
            <a:off x="5227574" y="285081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47" name="Conector recto 146"/>
          <p:cNvCxnSpPr/>
          <p:nvPr/>
        </p:nvCxnSpPr>
        <p:spPr>
          <a:xfrm flipH="1">
            <a:off x="5190639" y="319437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tángulo 150"/>
          <p:cNvSpPr/>
          <p:nvPr/>
        </p:nvSpPr>
        <p:spPr>
          <a:xfrm>
            <a:off x="5190640" y="319551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52" name="Elipse 151"/>
          <p:cNvSpPr/>
          <p:nvPr/>
        </p:nvSpPr>
        <p:spPr>
          <a:xfrm>
            <a:off x="5227574" y="323107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3" name="Conector recto 152"/>
          <p:cNvCxnSpPr/>
          <p:nvPr/>
        </p:nvCxnSpPr>
        <p:spPr>
          <a:xfrm flipH="1">
            <a:off x="5190639" y="357463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ectángulo 153"/>
          <p:cNvSpPr/>
          <p:nvPr/>
        </p:nvSpPr>
        <p:spPr>
          <a:xfrm>
            <a:off x="5185829" y="357537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55" name="Elipse 154"/>
          <p:cNvSpPr/>
          <p:nvPr/>
        </p:nvSpPr>
        <p:spPr>
          <a:xfrm>
            <a:off x="5222763" y="361094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6" name="Conector recto 155"/>
          <p:cNvCxnSpPr/>
          <p:nvPr/>
        </p:nvCxnSpPr>
        <p:spPr>
          <a:xfrm flipH="1">
            <a:off x="5185828" y="395449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Rectángulo 156"/>
          <p:cNvSpPr/>
          <p:nvPr/>
        </p:nvSpPr>
        <p:spPr>
          <a:xfrm>
            <a:off x="5186469" y="396760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58" name="Elipse 157"/>
          <p:cNvSpPr/>
          <p:nvPr/>
        </p:nvSpPr>
        <p:spPr>
          <a:xfrm>
            <a:off x="5223403" y="400317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9" name="Conector recto 158"/>
          <p:cNvCxnSpPr/>
          <p:nvPr/>
        </p:nvCxnSpPr>
        <p:spPr>
          <a:xfrm flipH="1">
            <a:off x="5186468" y="434672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Conector recto 159"/>
          <p:cNvCxnSpPr/>
          <p:nvPr/>
        </p:nvCxnSpPr>
        <p:spPr>
          <a:xfrm flipH="1">
            <a:off x="5195055" y="241460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CuadroTexto 161"/>
          <p:cNvSpPr txBox="1"/>
          <p:nvPr/>
        </p:nvSpPr>
        <p:spPr>
          <a:xfrm>
            <a:off x="2231596" y="4406846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Fragments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69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7"/>
          <p:cNvSpPr txBox="1"/>
          <p:nvPr/>
        </p:nvSpPr>
        <p:spPr>
          <a:xfrm>
            <a:off x="822960" y="1491630"/>
            <a:ext cx="511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Cada </a:t>
            </a:r>
            <a:r>
              <a:rPr lang="es-ES" dirty="0" err="1" smtClean="0">
                <a:solidFill>
                  <a:schemeClr val="tx1"/>
                </a:solidFill>
              </a:rPr>
              <a:t>fragments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smtClean="0">
                <a:solidFill>
                  <a:schemeClr val="tx1"/>
                </a:solidFill>
              </a:rPr>
              <a:t>eventualmente será cargado en el contenedor de la actividad. ¿Cómo ocurre?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676208" y="2042251"/>
            <a:ext cx="1322343" cy="2329200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2134091" y="2042251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5" name="Elipse 4"/>
          <p:cNvSpPr/>
          <p:nvPr/>
        </p:nvSpPr>
        <p:spPr>
          <a:xfrm>
            <a:off x="1154971" y="3939902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2134091" y="204225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3703703" y="2042251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4" name="Rectángulo 23"/>
          <p:cNvSpPr/>
          <p:nvPr/>
        </p:nvSpPr>
        <p:spPr>
          <a:xfrm>
            <a:off x="3703703" y="204225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Rectángulo 24"/>
          <p:cNvSpPr/>
          <p:nvPr/>
        </p:nvSpPr>
        <p:spPr>
          <a:xfrm>
            <a:off x="3703703" y="2427734"/>
            <a:ext cx="1322343" cy="194400"/>
          </a:xfrm>
          <a:prstGeom prst="rect">
            <a:avLst/>
          </a:prstGeom>
          <a:solidFill>
            <a:schemeClr val="tx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500" dirty="0" err="1" smtClean="0">
                <a:solidFill>
                  <a:srgbClr val="1DC657"/>
                </a:solidFill>
              </a:rPr>
              <a:t>Recent</a:t>
            </a:r>
            <a:r>
              <a:rPr lang="es-ES" sz="500" dirty="0" smtClean="0">
                <a:solidFill>
                  <a:srgbClr val="1DC657"/>
                </a:solidFill>
              </a:rPr>
              <a:t> </a:t>
            </a:r>
            <a:r>
              <a:rPr lang="es-ES" sz="500" dirty="0" err="1" smtClean="0">
                <a:solidFill>
                  <a:srgbClr val="1DC657"/>
                </a:solidFill>
              </a:rPr>
              <a:t>Updates</a:t>
            </a:r>
            <a:endParaRPr lang="es-CO" sz="500" dirty="0">
              <a:solidFill>
                <a:srgbClr val="1DC657"/>
              </a:solidFill>
            </a:endParaRPr>
          </a:p>
        </p:txBody>
      </p:sp>
      <p:sp>
        <p:nvSpPr>
          <p:cNvPr id="26" name="Rectángulo 25"/>
          <p:cNvSpPr/>
          <p:nvPr/>
        </p:nvSpPr>
        <p:spPr>
          <a:xfrm>
            <a:off x="3701617" y="263156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ángulo 26"/>
          <p:cNvSpPr/>
          <p:nvPr/>
        </p:nvSpPr>
        <p:spPr>
          <a:xfrm>
            <a:off x="3701616" y="301870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ángulo 27"/>
          <p:cNvSpPr/>
          <p:nvPr/>
        </p:nvSpPr>
        <p:spPr>
          <a:xfrm>
            <a:off x="3704744" y="359183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ángulo 28"/>
          <p:cNvSpPr/>
          <p:nvPr/>
        </p:nvSpPr>
        <p:spPr>
          <a:xfrm>
            <a:off x="3703702" y="3981150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7" name="Elipse 36"/>
          <p:cNvSpPr/>
          <p:nvPr/>
        </p:nvSpPr>
        <p:spPr>
          <a:xfrm>
            <a:off x="2171025" y="207781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Rectángulo 37"/>
          <p:cNvSpPr/>
          <p:nvPr/>
        </p:nvSpPr>
        <p:spPr>
          <a:xfrm>
            <a:off x="2508713" y="2264855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Rectángulo 38"/>
          <p:cNvSpPr/>
          <p:nvPr/>
        </p:nvSpPr>
        <p:spPr>
          <a:xfrm>
            <a:off x="2134090" y="2425820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0" name="Elipse 39"/>
          <p:cNvSpPr/>
          <p:nvPr/>
        </p:nvSpPr>
        <p:spPr>
          <a:xfrm>
            <a:off x="2171024" y="2461384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Rectángulo 40"/>
          <p:cNvSpPr/>
          <p:nvPr/>
        </p:nvSpPr>
        <p:spPr>
          <a:xfrm>
            <a:off x="2508712" y="2648424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Rectángulo 41"/>
          <p:cNvSpPr/>
          <p:nvPr/>
        </p:nvSpPr>
        <p:spPr>
          <a:xfrm>
            <a:off x="2134091" y="281704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3" name="Elipse 42"/>
          <p:cNvSpPr/>
          <p:nvPr/>
        </p:nvSpPr>
        <p:spPr>
          <a:xfrm>
            <a:off x="2171025" y="285260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 43"/>
          <p:cNvSpPr/>
          <p:nvPr/>
        </p:nvSpPr>
        <p:spPr>
          <a:xfrm>
            <a:off x="2508713" y="303964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 44"/>
          <p:cNvSpPr/>
          <p:nvPr/>
        </p:nvSpPr>
        <p:spPr>
          <a:xfrm>
            <a:off x="2134091" y="319856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6" name="Elipse 45"/>
          <p:cNvSpPr/>
          <p:nvPr/>
        </p:nvSpPr>
        <p:spPr>
          <a:xfrm>
            <a:off x="2171025" y="3234126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Rectángulo 46"/>
          <p:cNvSpPr/>
          <p:nvPr/>
        </p:nvSpPr>
        <p:spPr>
          <a:xfrm>
            <a:off x="2508713" y="3421166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Rectángulo 47"/>
          <p:cNvSpPr/>
          <p:nvPr/>
        </p:nvSpPr>
        <p:spPr>
          <a:xfrm>
            <a:off x="2134091" y="358404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9" name="Elipse 48"/>
          <p:cNvSpPr/>
          <p:nvPr/>
        </p:nvSpPr>
        <p:spPr>
          <a:xfrm>
            <a:off x="2171025" y="361960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 49"/>
          <p:cNvSpPr/>
          <p:nvPr/>
        </p:nvSpPr>
        <p:spPr>
          <a:xfrm>
            <a:off x="2508713" y="380664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Rectángulo 50"/>
          <p:cNvSpPr/>
          <p:nvPr/>
        </p:nvSpPr>
        <p:spPr>
          <a:xfrm>
            <a:off x="2134091" y="397046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2" name="Elipse 51"/>
          <p:cNvSpPr/>
          <p:nvPr/>
        </p:nvSpPr>
        <p:spPr>
          <a:xfrm>
            <a:off x="2171025" y="400602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Rectángulo 52"/>
          <p:cNvSpPr/>
          <p:nvPr/>
        </p:nvSpPr>
        <p:spPr>
          <a:xfrm>
            <a:off x="2508713" y="419306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4" name="Rectángulo 53"/>
          <p:cNvSpPr/>
          <p:nvPr/>
        </p:nvSpPr>
        <p:spPr>
          <a:xfrm>
            <a:off x="3701618" y="203588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Mi Estado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5" name="Elipse 54"/>
          <p:cNvSpPr/>
          <p:nvPr/>
        </p:nvSpPr>
        <p:spPr>
          <a:xfrm>
            <a:off x="3738552" y="2071453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3701616" y="3404539"/>
            <a:ext cx="1325471" cy="194400"/>
          </a:xfrm>
          <a:prstGeom prst="rect">
            <a:avLst/>
          </a:prstGeom>
          <a:solidFill>
            <a:schemeClr val="tx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500" dirty="0" err="1">
                <a:solidFill>
                  <a:srgbClr val="1DC657"/>
                </a:solidFill>
              </a:rPr>
              <a:t>Recent</a:t>
            </a:r>
            <a:r>
              <a:rPr lang="es-ES" sz="500" dirty="0">
                <a:solidFill>
                  <a:srgbClr val="1DC657"/>
                </a:solidFill>
              </a:rPr>
              <a:t> </a:t>
            </a:r>
            <a:r>
              <a:rPr lang="es-ES" sz="500" dirty="0" err="1">
                <a:solidFill>
                  <a:srgbClr val="1DC657"/>
                </a:solidFill>
              </a:rPr>
              <a:t>Updates</a:t>
            </a:r>
            <a:endParaRPr lang="es-CO" sz="500" dirty="0">
              <a:solidFill>
                <a:srgbClr val="1DC657"/>
              </a:solidFill>
            </a:endParaRPr>
          </a:p>
        </p:txBody>
      </p:sp>
      <p:sp>
        <p:nvSpPr>
          <p:cNvPr id="58" name="Rectángulo 57"/>
          <p:cNvSpPr/>
          <p:nvPr/>
        </p:nvSpPr>
        <p:spPr>
          <a:xfrm>
            <a:off x="3708915" y="2642853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9" name="Rectángulo 58"/>
          <p:cNvSpPr/>
          <p:nvPr/>
        </p:nvSpPr>
        <p:spPr>
          <a:xfrm>
            <a:off x="3706830" y="263649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3743764" y="267205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3708915" y="3036776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Rectángulo 61"/>
          <p:cNvSpPr/>
          <p:nvPr/>
        </p:nvSpPr>
        <p:spPr>
          <a:xfrm>
            <a:off x="3706830" y="3030414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3" name="Elipse 62"/>
          <p:cNvSpPr/>
          <p:nvPr/>
        </p:nvSpPr>
        <p:spPr>
          <a:xfrm>
            <a:off x="3743764" y="306597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4" name="Rectángulo 63"/>
          <p:cNvSpPr/>
          <p:nvPr/>
        </p:nvSpPr>
        <p:spPr>
          <a:xfrm>
            <a:off x="3696402" y="358901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3703701" y="360709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6" name="Rectángulo 65"/>
          <p:cNvSpPr/>
          <p:nvPr/>
        </p:nvSpPr>
        <p:spPr>
          <a:xfrm>
            <a:off x="3701616" y="3600730"/>
            <a:ext cx="1325471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7" name="Elipse 66"/>
          <p:cNvSpPr/>
          <p:nvPr/>
        </p:nvSpPr>
        <p:spPr>
          <a:xfrm>
            <a:off x="3738550" y="3636294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8" name="Rectángulo 67"/>
          <p:cNvSpPr/>
          <p:nvPr/>
        </p:nvSpPr>
        <p:spPr>
          <a:xfrm>
            <a:off x="3691086" y="397475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9" name="Rectángulo 68"/>
          <p:cNvSpPr/>
          <p:nvPr/>
        </p:nvSpPr>
        <p:spPr>
          <a:xfrm>
            <a:off x="3698385" y="399282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0" name="Rectángulo 69"/>
          <p:cNvSpPr/>
          <p:nvPr/>
        </p:nvSpPr>
        <p:spPr>
          <a:xfrm>
            <a:off x="3696300" y="3986467"/>
            <a:ext cx="1330787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Estado de amigo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71" name="Elipse 70"/>
          <p:cNvSpPr/>
          <p:nvPr/>
        </p:nvSpPr>
        <p:spPr>
          <a:xfrm>
            <a:off x="3733234" y="4022031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 recto 72"/>
          <p:cNvCxnSpPr/>
          <p:nvPr/>
        </p:nvCxnSpPr>
        <p:spPr>
          <a:xfrm flipH="1">
            <a:off x="2134090" y="242137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/>
          <p:nvPr/>
        </p:nvCxnSpPr>
        <p:spPr>
          <a:xfrm flipH="1">
            <a:off x="2134090" y="280697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/>
          <p:nvPr/>
        </p:nvCxnSpPr>
        <p:spPr>
          <a:xfrm flipH="1">
            <a:off x="2134090" y="3205187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/>
          <p:nvPr/>
        </p:nvCxnSpPr>
        <p:spPr>
          <a:xfrm flipH="1">
            <a:off x="2134089" y="358404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/>
          <p:nvPr/>
        </p:nvCxnSpPr>
        <p:spPr>
          <a:xfrm flipH="1">
            <a:off x="2134089" y="397732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H="1">
            <a:off x="3704744" y="302286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/>
          <p:cNvCxnSpPr/>
          <p:nvPr/>
        </p:nvCxnSpPr>
        <p:spPr>
          <a:xfrm flipH="1">
            <a:off x="3704744" y="3977586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ángulo 111"/>
          <p:cNvSpPr/>
          <p:nvPr/>
        </p:nvSpPr>
        <p:spPr>
          <a:xfrm>
            <a:off x="5190640" y="2035889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13" name="Rectángulo 112"/>
          <p:cNvSpPr/>
          <p:nvPr/>
        </p:nvSpPr>
        <p:spPr>
          <a:xfrm>
            <a:off x="5190640" y="203588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14" name="Elipse 113"/>
          <p:cNvSpPr/>
          <p:nvPr/>
        </p:nvSpPr>
        <p:spPr>
          <a:xfrm>
            <a:off x="5227574" y="2071453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2" name="Rectángulo 141"/>
          <p:cNvSpPr/>
          <p:nvPr/>
        </p:nvSpPr>
        <p:spPr>
          <a:xfrm>
            <a:off x="5190639" y="241460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43" name="Elipse 142"/>
          <p:cNvSpPr/>
          <p:nvPr/>
        </p:nvSpPr>
        <p:spPr>
          <a:xfrm>
            <a:off x="5231990" y="246329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44" name="Conector recto 143"/>
          <p:cNvCxnSpPr/>
          <p:nvPr/>
        </p:nvCxnSpPr>
        <p:spPr>
          <a:xfrm flipH="1">
            <a:off x="5195055" y="280685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ángulo 144"/>
          <p:cNvSpPr/>
          <p:nvPr/>
        </p:nvSpPr>
        <p:spPr>
          <a:xfrm>
            <a:off x="5190640" y="2815254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46" name="Elipse 145"/>
          <p:cNvSpPr/>
          <p:nvPr/>
        </p:nvSpPr>
        <p:spPr>
          <a:xfrm>
            <a:off x="5227574" y="285081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47" name="Conector recto 146"/>
          <p:cNvCxnSpPr/>
          <p:nvPr/>
        </p:nvCxnSpPr>
        <p:spPr>
          <a:xfrm flipH="1">
            <a:off x="5190639" y="319437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tángulo 150"/>
          <p:cNvSpPr/>
          <p:nvPr/>
        </p:nvSpPr>
        <p:spPr>
          <a:xfrm>
            <a:off x="5190640" y="319551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52" name="Elipse 151"/>
          <p:cNvSpPr/>
          <p:nvPr/>
        </p:nvSpPr>
        <p:spPr>
          <a:xfrm>
            <a:off x="5227574" y="323107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3" name="Conector recto 152"/>
          <p:cNvCxnSpPr/>
          <p:nvPr/>
        </p:nvCxnSpPr>
        <p:spPr>
          <a:xfrm flipH="1">
            <a:off x="5190639" y="357463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ectángulo 153"/>
          <p:cNvSpPr/>
          <p:nvPr/>
        </p:nvSpPr>
        <p:spPr>
          <a:xfrm>
            <a:off x="5185829" y="357537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55" name="Elipse 154"/>
          <p:cNvSpPr/>
          <p:nvPr/>
        </p:nvSpPr>
        <p:spPr>
          <a:xfrm>
            <a:off x="5222763" y="361094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6" name="Conector recto 155"/>
          <p:cNvCxnSpPr/>
          <p:nvPr/>
        </p:nvCxnSpPr>
        <p:spPr>
          <a:xfrm flipH="1">
            <a:off x="5185828" y="395449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Rectángulo 156"/>
          <p:cNvSpPr/>
          <p:nvPr/>
        </p:nvSpPr>
        <p:spPr>
          <a:xfrm>
            <a:off x="5186469" y="396760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</a:t>
            </a:r>
          </a:p>
          <a:p>
            <a:r>
              <a:rPr lang="es-ES" sz="800" dirty="0" smtClean="0">
                <a:solidFill>
                  <a:schemeClr val="bg1"/>
                </a:solidFill>
              </a:rPr>
              <a:t>              </a:t>
            </a:r>
            <a:r>
              <a:rPr lang="es-ES" sz="500" dirty="0" smtClean="0">
                <a:solidFill>
                  <a:schemeClr val="bg1"/>
                </a:solidFill>
              </a:rPr>
              <a:t>fecha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158" name="Elipse 157"/>
          <p:cNvSpPr/>
          <p:nvPr/>
        </p:nvSpPr>
        <p:spPr>
          <a:xfrm>
            <a:off x="5223403" y="400317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9" name="Conector recto 158"/>
          <p:cNvCxnSpPr/>
          <p:nvPr/>
        </p:nvCxnSpPr>
        <p:spPr>
          <a:xfrm flipH="1">
            <a:off x="5186468" y="434672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Conector recto 159"/>
          <p:cNvCxnSpPr/>
          <p:nvPr/>
        </p:nvCxnSpPr>
        <p:spPr>
          <a:xfrm flipH="1">
            <a:off x="5195055" y="241460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CuadroTexto 161"/>
          <p:cNvSpPr txBox="1"/>
          <p:nvPr/>
        </p:nvSpPr>
        <p:spPr>
          <a:xfrm>
            <a:off x="2231596" y="4406846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Fragments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3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Fragments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PROCEDIMIENTO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985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7"/>
          <p:cNvSpPr txBox="1"/>
          <p:nvPr/>
        </p:nvSpPr>
        <p:spPr>
          <a:xfrm>
            <a:off x="822960" y="1491630"/>
            <a:ext cx="5112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Primero, un ejemplo sencillo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323528" y="1969718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1" name="Rectángulo 10"/>
          <p:cNvSpPr/>
          <p:nvPr/>
        </p:nvSpPr>
        <p:spPr>
          <a:xfrm>
            <a:off x="323528" y="196971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37" name="Elipse 36"/>
          <p:cNvSpPr/>
          <p:nvPr/>
        </p:nvSpPr>
        <p:spPr>
          <a:xfrm>
            <a:off x="360462" y="200528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Rectángulo 37"/>
          <p:cNvSpPr/>
          <p:nvPr/>
        </p:nvSpPr>
        <p:spPr>
          <a:xfrm>
            <a:off x="698150" y="219232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Rectángulo 38"/>
          <p:cNvSpPr/>
          <p:nvPr/>
        </p:nvSpPr>
        <p:spPr>
          <a:xfrm>
            <a:off x="323527" y="2353287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0" name="Elipse 39"/>
          <p:cNvSpPr/>
          <p:nvPr/>
        </p:nvSpPr>
        <p:spPr>
          <a:xfrm>
            <a:off x="360461" y="2388851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Rectángulo 40"/>
          <p:cNvSpPr/>
          <p:nvPr/>
        </p:nvSpPr>
        <p:spPr>
          <a:xfrm>
            <a:off x="698149" y="2575891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Rectángulo 41"/>
          <p:cNvSpPr/>
          <p:nvPr/>
        </p:nvSpPr>
        <p:spPr>
          <a:xfrm>
            <a:off x="323528" y="274451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3" name="Elipse 42"/>
          <p:cNvSpPr/>
          <p:nvPr/>
        </p:nvSpPr>
        <p:spPr>
          <a:xfrm>
            <a:off x="360462" y="2780076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 43"/>
          <p:cNvSpPr/>
          <p:nvPr/>
        </p:nvSpPr>
        <p:spPr>
          <a:xfrm>
            <a:off x="698150" y="2967116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 44"/>
          <p:cNvSpPr/>
          <p:nvPr/>
        </p:nvSpPr>
        <p:spPr>
          <a:xfrm>
            <a:off x="323528" y="312602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6" name="Elipse 45"/>
          <p:cNvSpPr/>
          <p:nvPr/>
        </p:nvSpPr>
        <p:spPr>
          <a:xfrm>
            <a:off x="360462" y="3161593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Rectángulo 46"/>
          <p:cNvSpPr/>
          <p:nvPr/>
        </p:nvSpPr>
        <p:spPr>
          <a:xfrm>
            <a:off x="698150" y="3348633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Rectángulo 47"/>
          <p:cNvSpPr/>
          <p:nvPr/>
        </p:nvSpPr>
        <p:spPr>
          <a:xfrm>
            <a:off x="323528" y="351151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9" name="Elipse 48"/>
          <p:cNvSpPr/>
          <p:nvPr/>
        </p:nvSpPr>
        <p:spPr>
          <a:xfrm>
            <a:off x="360462" y="3547076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 49"/>
          <p:cNvSpPr/>
          <p:nvPr/>
        </p:nvSpPr>
        <p:spPr>
          <a:xfrm>
            <a:off x="698150" y="3734116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Rectángulo 50"/>
          <p:cNvSpPr/>
          <p:nvPr/>
        </p:nvSpPr>
        <p:spPr>
          <a:xfrm>
            <a:off x="323528" y="389793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2" name="Elipse 51"/>
          <p:cNvSpPr/>
          <p:nvPr/>
        </p:nvSpPr>
        <p:spPr>
          <a:xfrm>
            <a:off x="360462" y="3933496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Rectángulo 52"/>
          <p:cNvSpPr/>
          <p:nvPr/>
        </p:nvSpPr>
        <p:spPr>
          <a:xfrm>
            <a:off x="698150" y="4120536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 recto 72"/>
          <p:cNvCxnSpPr/>
          <p:nvPr/>
        </p:nvCxnSpPr>
        <p:spPr>
          <a:xfrm flipH="1">
            <a:off x="323527" y="234883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/>
          <p:nvPr/>
        </p:nvCxnSpPr>
        <p:spPr>
          <a:xfrm flipH="1">
            <a:off x="323527" y="273444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/>
          <p:nvPr/>
        </p:nvCxnSpPr>
        <p:spPr>
          <a:xfrm flipH="1">
            <a:off x="323527" y="313265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/>
          <p:nvPr/>
        </p:nvCxnSpPr>
        <p:spPr>
          <a:xfrm flipH="1">
            <a:off x="323526" y="351151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/>
          <p:nvPr/>
        </p:nvCxnSpPr>
        <p:spPr>
          <a:xfrm flipH="1">
            <a:off x="323526" y="390478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CuadroTexto 161"/>
          <p:cNvSpPr txBox="1"/>
          <p:nvPr/>
        </p:nvSpPr>
        <p:spPr>
          <a:xfrm>
            <a:off x="-527470" y="4353582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316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7"/>
          <p:cNvSpPr txBox="1"/>
          <p:nvPr/>
        </p:nvSpPr>
        <p:spPr>
          <a:xfrm>
            <a:off x="822960" y="1491630"/>
            <a:ext cx="5112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Primero, un ejemplo sencillo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323528" y="1969718"/>
            <a:ext cx="1322343" cy="2329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1" name="Rectángulo 10"/>
          <p:cNvSpPr/>
          <p:nvPr/>
        </p:nvSpPr>
        <p:spPr>
          <a:xfrm>
            <a:off x="323528" y="196971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37" name="Elipse 36"/>
          <p:cNvSpPr/>
          <p:nvPr/>
        </p:nvSpPr>
        <p:spPr>
          <a:xfrm>
            <a:off x="360462" y="200528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Rectángulo 37"/>
          <p:cNvSpPr/>
          <p:nvPr/>
        </p:nvSpPr>
        <p:spPr>
          <a:xfrm>
            <a:off x="698150" y="219232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Rectángulo 38"/>
          <p:cNvSpPr/>
          <p:nvPr/>
        </p:nvSpPr>
        <p:spPr>
          <a:xfrm>
            <a:off x="323527" y="2353287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0" name="Elipse 39"/>
          <p:cNvSpPr/>
          <p:nvPr/>
        </p:nvSpPr>
        <p:spPr>
          <a:xfrm>
            <a:off x="360461" y="2388851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Rectángulo 40"/>
          <p:cNvSpPr/>
          <p:nvPr/>
        </p:nvSpPr>
        <p:spPr>
          <a:xfrm>
            <a:off x="698149" y="2575891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Rectángulo 41"/>
          <p:cNvSpPr/>
          <p:nvPr/>
        </p:nvSpPr>
        <p:spPr>
          <a:xfrm>
            <a:off x="323528" y="274451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3" name="Elipse 42"/>
          <p:cNvSpPr/>
          <p:nvPr/>
        </p:nvSpPr>
        <p:spPr>
          <a:xfrm>
            <a:off x="360462" y="2780076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 43"/>
          <p:cNvSpPr/>
          <p:nvPr/>
        </p:nvSpPr>
        <p:spPr>
          <a:xfrm>
            <a:off x="698150" y="2967116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 44"/>
          <p:cNvSpPr/>
          <p:nvPr/>
        </p:nvSpPr>
        <p:spPr>
          <a:xfrm>
            <a:off x="323528" y="312602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6" name="Elipse 45"/>
          <p:cNvSpPr/>
          <p:nvPr/>
        </p:nvSpPr>
        <p:spPr>
          <a:xfrm>
            <a:off x="360462" y="3161593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Rectángulo 46"/>
          <p:cNvSpPr/>
          <p:nvPr/>
        </p:nvSpPr>
        <p:spPr>
          <a:xfrm>
            <a:off x="698150" y="3348633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Rectángulo 47"/>
          <p:cNvSpPr/>
          <p:nvPr/>
        </p:nvSpPr>
        <p:spPr>
          <a:xfrm>
            <a:off x="323528" y="351151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49" name="Elipse 48"/>
          <p:cNvSpPr/>
          <p:nvPr/>
        </p:nvSpPr>
        <p:spPr>
          <a:xfrm>
            <a:off x="360462" y="3547076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 49"/>
          <p:cNvSpPr/>
          <p:nvPr/>
        </p:nvSpPr>
        <p:spPr>
          <a:xfrm>
            <a:off x="698150" y="3734116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Rectángulo 50"/>
          <p:cNvSpPr/>
          <p:nvPr/>
        </p:nvSpPr>
        <p:spPr>
          <a:xfrm>
            <a:off x="323528" y="3897932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2" name="Elipse 51"/>
          <p:cNvSpPr/>
          <p:nvPr/>
        </p:nvSpPr>
        <p:spPr>
          <a:xfrm>
            <a:off x="360462" y="3933496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Rectángulo 52"/>
          <p:cNvSpPr/>
          <p:nvPr/>
        </p:nvSpPr>
        <p:spPr>
          <a:xfrm>
            <a:off x="698150" y="4120536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 recto 72"/>
          <p:cNvCxnSpPr/>
          <p:nvPr/>
        </p:nvCxnSpPr>
        <p:spPr>
          <a:xfrm flipH="1">
            <a:off x="323527" y="234883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/>
          <p:nvPr/>
        </p:nvCxnSpPr>
        <p:spPr>
          <a:xfrm flipH="1">
            <a:off x="323527" y="273444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/>
          <p:nvPr/>
        </p:nvCxnSpPr>
        <p:spPr>
          <a:xfrm flipH="1">
            <a:off x="323527" y="313265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/>
          <p:nvPr/>
        </p:nvCxnSpPr>
        <p:spPr>
          <a:xfrm flipH="1">
            <a:off x="323526" y="351151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/>
          <p:nvPr/>
        </p:nvCxnSpPr>
        <p:spPr>
          <a:xfrm flipH="1">
            <a:off x="323526" y="390478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CuadroTexto 161"/>
          <p:cNvSpPr txBox="1"/>
          <p:nvPr/>
        </p:nvSpPr>
        <p:spPr>
          <a:xfrm>
            <a:off x="-527470" y="4353582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54" name="TextBox 7"/>
          <p:cNvSpPr txBox="1"/>
          <p:nvPr/>
        </p:nvSpPr>
        <p:spPr>
          <a:xfrm>
            <a:off x="1718241" y="2744512"/>
            <a:ext cx="19896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Para crear el </a:t>
            </a:r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r>
              <a:rPr lang="es-ES" dirty="0" smtClean="0">
                <a:solidFill>
                  <a:schemeClr val="tx1"/>
                </a:solidFill>
              </a:rPr>
              <a:t>, se necesita un XML y un JAVA</a:t>
            </a:r>
          </a:p>
        </p:txBody>
      </p:sp>
      <p:sp>
        <p:nvSpPr>
          <p:cNvPr id="66" name="4 Rectángulo"/>
          <p:cNvSpPr/>
          <p:nvPr/>
        </p:nvSpPr>
        <p:spPr>
          <a:xfrm>
            <a:off x="3693124" y="196971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View</a:t>
            </a:r>
            <a:r>
              <a:rPr lang="es-ES" dirty="0" smtClean="0">
                <a:solidFill>
                  <a:schemeClr val="tx1"/>
                </a:solidFill>
              </a:rPr>
              <a:t> view1;</a:t>
            </a:r>
          </a:p>
        </p:txBody>
      </p:sp>
      <p:sp>
        <p:nvSpPr>
          <p:cNvPr id="67" name="4 Rectángulo"/>
          <p:cNvSpPr/>
          <p:nvPr/>
        </p:nvSpPr>
        <p:spPr>
          <a:xfrm>
            <a:off x="4845252" y="1677720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8" name="Rectángulo 67"/>
          <p:cNvSpPr/>
          <p:nvPr/>
        </p:nvSpPr>
        <p:spPr>
          <a:xfrm>
            <a:off x="4917260" y="1791816"/>
            <a:ext cx="576064" cy="20882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/>
              <a:t>View1</a:t>
            </a:r>
            <a:endParaRPr lang="es-CO" sz="1200" dirty="0"/>
          </a:p>
        </p:txBody>
      </p:sp>
      <p:sp>
        <p:nvSpPr>
          <p:cNvPr id="69" name="Rectángulo 68"/>
          <p:cNvSpPr/>
          <p:nvPr/>
        </p:nvSpPr>
        <p:spPr>
          <a:xfrm>
            <a:off x="5571094" y="2383704"/>
            <a:ext cx="786325" cy="992287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tx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0" name="Rectángulo 69"/>
          <p:cNvSpPr/>
          <p:nvPr/>
        </p:nvSpPr>
        <p:spPr>
          <a:xfrm>
            <a:off x="5565332" y="1791816"/>
            <a:ext cx="792088" cy="50405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View2</a:t>
            </a:r>
            <a:endParaRPr lang="es-CO" dirty="0"/>
          </a:p>
        </p:txBody>
      </p:sp>
      <p:sp>
        <p:nvSpPr>
          <p:cNvPr id="71" name="Rectángulo 70"/>
          <p:cNvSpPr/>
          <p:nvPr/>
        </p:nvSpPr>
        <p:spPr>
          <a:xfrm>
            <a:off x="5571094" y="3470033"/>
            <a:ext cx="786325" cy="41001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View4</a:t>
            </a:r>
            <a:endParaRPr lang="es-CO" dirty="0"/>
          </a:p>
        </p:txBody>
      </p:sp>
      <p:cxnSp>
        <p:nvCxnSpPr>
          <p:cNvPr id="72" name="Conector recto 71"/>
          <p:cNvCxnSpPr/>
          <p:nvPr/>
        </p:nvCxnSpPr>
        <p:spPr>
          <a:xfrm flipV="1">
            <a:off x="3701508" y="1674588"/>
            <a:ext cx="1152128" cy="2951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 flipV="1">
            <a:off x="3701508" y="4050852"/>
            <a:ext cx="1152128" cy="29968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V="1">
            <a:off x="5289061" y="4050852"/>
            <a:ext cx="1140367" cy="29199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ángulo 79"/>
          <p:cNvSpPr/>
          <p:nvPr/>
        </p:nvSpPr>
        <p:spPr>
          <a:xfrm>
            <a:off x="5571094" y="2381875"/>
            <a:ext cx="786325" cy="99228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View3</a:t>
            </a:r>
            <a:endParaRPr lang="es-CO" dirty="0"/>
          </a:p>
        </p:txBody>
      </p:sp>
      <p:cxnSp>
        <p:nvCxnSpPr>
          <p:cNvPr id="18" name="Conector recto de flecha 17"/>
          <p:cNvCxnSpPr/>
          <p:nvPr/>
        </p:nvCxnSpPr>
        <p:spPr>
          <a:xfrm>
            <a:off x="2195736" y="3651870"/>
            <a:ext cx="10081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461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62" name="CuadroTexto 161"/>
          <p:cNvSpPr txBox="1"/>
          <p:nvPr/>
        </p:nvSpPr>
        <p:spPr>
          <a:xfrm>
            <a:off x="251520" y="4404441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6" name="4 Rectángulo"/>
          <p:cNvSpPr/>
          <p:nvPr/>
        </p:nvSpPr>
        <p:spPr>
          <a:xfrm>
            <a:off x="395536" y="196971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View</a:t>
            </a:r>
            <a:r>
              <a:rPr lang="es-ES" dirty="0" smtClean="0">
                <a:solidFill>
                  <a:schemeClr val="tx1"/>
                </a:solidFill>
              </a:rPr>
              <a:t> view1;</a:t>
            </a:r>
          </a:p>
        </p:txBody>
      </p:sp>
      <p:sp>
        <p:nvSpPr>
          <p:cNvPr id="67" name="4 Rectángulo"/>
          <p:cNvSpPr/>
          <p:nvPr/>
        </p:nvSpPr>
        <p:spPr>
          <a:xfrm>
            <a:off x="1547664" y="1677720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2" name="Conector recto 71"/>
          <p:cNvCxnSpPr/>
          <p:nvPr/>
        </p:nvCxnSpPr>
        <p:spPr>
          <a:xfrm flipV="1">
            <a:off x="403920" y="1674588"/>
            <a:ext cx="1152128" cy="2951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 flipV="1">
            <a:off x="403920" y="4050852"/>
            <a:ext cx="1152128" cy="29968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V="1">
            <a:off x="1991473" y="4050852"/>
            <a:ext cx="1140367" cy="29199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ángulo 54"/>
          <p:cNvSpPr/>
          <p:nvPr/>
        </p:nvSpPr>
        <p:spPr>
          <a:xfrm>
            <a:off x="1691589" y="1707654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6" name="Elipse 55"/>
          <p:cNvSpPr/>
          <p:nvPr/>
        </p:nvSpPr>
        <p:spPr>
          <a:xfrm>
            <a:off x="1728523" y="174321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2066211" y="1930258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8" name="Conector recto 57"/>
          <p:cNvCxnSpPr/>
          <p:nvPr/>
        </p:nvCxnSpPr>
        <p:spPr>
          <a:xfrm flipH="1">
            <a:off x="1691588" y="208677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ángulo 58"/>
          <p:cNvSpPr/>
          <p:nvPr/>
        </p:nvSpPr>
        <p:spPr>
          <a:xfrm>
            <a:off x="1691589" y="2105074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1728523" y="2140638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2066211" y="2327678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2" name="Conector recto 61"/>
          <p:cNvCxnSpPr/>
          <p:nvPr/>
        </p:nvCxnSpPr>
        <p:spPr>
          <a:xfrm flipH="1">
            <a:off x="1691588" y="2484195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ángulo 62"/>
          <p:cNvSpPr/>
          <p:nvPr/>
        </p:nvSpPr>
        <p:spPr>
          <a:xfrm>
            <a:off x="1691589" y="2485951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4" name="Elipse 63"/>
          <p:cNvSpPr/>
          <p:nvPr/>
        </p:nvSpPr>
        <p:spPr>
          <a:xfrm>
            <a:off x="1728523" y="2521515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2066211" y="2708555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1" name="Conector recto 80"/>
          <p:cNvCxnSpPr/>
          <p:nvPr/>
        </p:nvCxnSpPr>
        <p:spPr>
          <a:xfrm flipH="1">
            <a:off x="1691588" y="2865072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ángulo 81"/>
          <p:cNvSpPr/>
          <p:nvPr/>
        </p:nvSpPr>
        <p:spPr>
          <a:xfrm>
            <a:off x="1691589" y="2873189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3" name="Elipse 82"/>
          <p:cNvSpPr/>
          <p:nvPr/>
        </p:nvSpPr>
        <p:spPr>
          <a:xfrm>
            <a:off x="1728523" y="2908753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Rectángulo 83"/>
          <p:cNvSpPr/>
          <p:nvPr/>
        </p:nvSpPr>
        <p:spPr>
          <a:xfrm>
            <a:off x="2066211" y="3095793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5" name="Conector recto 84"/>
          <p:cNvCxnSpPr/>
          <p:nvPr/>
        </p:nvCxnSpPr>
        <p:spPr>
          <a:xfrm flipH="1">
            <a:off x="1691588" y="3252310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39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62" name="CuadroTexto 161"/>
          <p:cNvSpPr txBox="1"/>
          <p:nvPr/>
        </p:nvSpPr>
        <p:spPr>
          <a:xfrm>
            <a:off x="385168" y="4386956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6" name="4 Rectángulo"/>
          <p:cNvSpPr/>
          <p:nvPr/>
        </p:nvSpPr>
        <p:spPr>
          <a:xfrm>
            <a:off x="395536" y="196971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View</a:t>
            </a:r>
            <a:r>
              <a:rPr lang="es-ES" dirty="0" smtClean="0">
                <a:solidFill>
                  <a:schemeClr val="tx1"/>
                </a:solidFill>
              </a:rPr>
              <a:t> view1;</a:t>
            </a:r>
          </a:p>
        </p:txBody>
      </p:sp>
      <p:sp>
        <p:nvSpPr>
          <p:cNvPr id="67" name="4 Rectángulo"/>
          <p:cNvSpPr/>
          <p:nvPr/>
        </p:nvSpPr>
        <p:spPr>
          <a:xfrm>
            <a:off x="572344" y="1794394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2" name="Conector recto 71"/>
          <p:cNvCxnSpPr/>
          <p:nvPr/>
        </p:nvCxnSpPr>
        <p:spPr>
          <a:xfrm flipV="1">
            <a:off x="403920" y="1795199"/>
            <a:ext cx="168333" cy="17452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 flipV="1">
            <a:off x="403920" y="4136143"/>
            <a:ext cx="168333" cy="21439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V="1">
            <a:off x="1991473" y="4151965"/>
            <a:ext cx="165047" cy="19088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ángulo 54"/>
          <p:cNvSpPr/>
          <p:nvPr/>
        </p:nvSpPr>
        <p:spPr>
          <a:xfrm>
            <a:off x="716269" y="182432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6" name="Elipse 55"/>
          <p:cNvSpPr/>
          <p:nvPr/>
        </p:nvSpPr>
        <p:spPr>
          <a:xfrm>
            <a:off x="753203" y="185989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1090891" y="204693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8" name="Conector recto 57"/>
          <p:cNvCxnSpPr/>
          <p:nvPr/>
        </p:nvCxnSpPr>
        <p:spPr>
          <a:xfrm flipH="1">
            <a:off x="716268" y="220344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ángulo 58"/>
          <p:cNvSpPr/>
          <p:nvPr/>
        </p:nvSpPr>
        <p:spPr>
          <a:xfrm>
            <a:off x="716269" y="222174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753203" y="225731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1090891" y="244435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2" name="Conector recto 61"/>
          <p:cNvCxnSpPr/>
          <p:nvPr/>
        </p:nvCxnSpPr>
        <p:spPr>
          <a:xfrm flipH="1">
            <a:off x="716268" y="260086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ángulo 62"/>
          <p:cNvSpPr/>
          <p:nvPr/>
        </p:nvSpPr>
        <p:spPr>
          <a:xfrm>
            <a:off x="716269" y="260262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4" name="Elipse 63"/>
          <p:cNvSpPr/>
          <p:nvPr/>
        </p:nvSpPr>
        <p:spPr>
          <a:xfrm>
            <a:off x="753203" y="263818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1090891" y="282522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1" name="Conector recto 80"/>
          <p:cNvCxnSpPr/>
          <p:nvPr/>
        </p:nvCxnSpPr>
        <p:spPr>
          <a:xfrm flipH="1">
            <a:off x="716268" y="2981746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ángulo 81"/>
          <p:cNvSpPr/>
          <p:nvPr/>
        </p:nvSpPr>
        <p:spPr>
          <a:xfrm>
            <a:off x="716269" y="2989863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3" name="Elipse 82"/>
          <p:cNvSpPr/>
          <p:nvPr/>
        </p:nvSpPr>
        <p:spPr>
          <a:xfrm>
            <a:off x="753203" y="3025427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Rectángulo 83"/>
          <p:cNvSpPr/>
          <p:nvPr/>
        </p:nvSpPr>
        <p:spPr>
          <a:xfrm>
            <a:off x="1090891" y="3212467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5" name="Conector recto 84"/>
          <p:cNvCxnSpPr/>
          <p:nvPr/>
        </p:nvCxnSpPr>
        <p:spPr>
          <a:xfrm flipH="1">
            <a:off x="716268" y="336898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2828227" y="1714391"/>
            <a:ext cx="324036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Una vez construido, se requiere formar una variable global en la </a:t>
            </a:r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r>
              <a:rPr lang="es-ES" dirty="0" smtClean="0">
                <a:solidFill>
                  <a:schemeClr val="tx1"/>
                </a:solidFill>
              </a:rPr>
              <a:t> para formar una instancia del </a:t>
            </a:r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r>
              <a:rPr lang="es-ES" dirty="0" smtClean="0">
                <a:solidFill>
                  <a:schemeClr val="tx1"/>
                </a:solidFill>
              </a:rPr>
              <a:t>: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//Global</a:t>
            </a:r>
          </a:p>
          <a:p>
            <a:r>
              <a:rPr lang="es-ES" dirty="0" err="1" smtClean="0">
                <a:solidFill>
                  <a:schemeClr val="tx1"/>
                </a:solidFill>
              </a:rPr>
              <a:t>ChatFragment</a:t>
            </a:r>
            <a:r>
              <a:rPr lang="es-ES" dirty="0" smtClean="0">
                <a:solidFill>
                  <a:schemeClr val="tx1"/>
                </a:solidFill>
              </a:rPr>
              <a:t> </a:t>
            </a:r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r>
              <a:rPr lang="es-ES" dirty="0" smtClean="0">
                <a:solidFill>
                  <a:schemeClr val="tx1"/>
                </a:solidFill>
              </a:rPr>
              <a:t>;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//</a:t>
            </a:r>
            <a:r>
              <a:rPr lang="es-ES" dirty="0" err="1" smtClean="0">
                <a:solidFill>
                  <a:schemeClr val="tx1"/>
                </a:solidFill>
              </a:rPr>
              <a:t>OnCreate</a:t>
            </a:r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r>
              <a:rPr lang="es-ES" dirty="0" smtClean="0">
                <a:solidFill>
                  <a:schemeClr val="tx1"/>
                </a:solidFill>
              </a:rPr>
              <a:t> = new </a:t>
            </a:r>
            <a:r>
              <a:rPr lang="es-ES" dirty="0" err="1" smtClean="0">
                <a:solidFill>
                  <a:schemeClr val="tx1"/>
                </a:solidFill>
              </a:rPr>
              <a:t>ChatFragment</a:t>
            </a:r>
            <a:r>
              <a:rPr lang="es-ES" dirty="0" smtClean="0">
                <a:solidFill>
                  <a:schemeClr val="tx1"/>
                </a:solidFill>
              </a:rPr>
              <a:t>();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22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62" name="CuadroTexto 161"/>
          <p:cNvSpPr txBox="1"/>
          <p:nvPr/>
        </p:nvSpPr>
        <p:spPr>
          <a:xfrm>
            <a:off x="385168" y="4386956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6" name="4 Rectángulo"/>
          <p:cNvSpPr/>
          <p:nvPr/>
        </p:nvSpPr>
        <p:spPr>
          <a:xfrm>
            <a:off x="395536" y="196971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View</a:t>
            </a:r>
            <a:r>
              <a:rPr lang="es-ES" dirty="0" smtClean="0">
                <a:solidFill>
                  <a:schemeClr val="tx1"/>
                </a:solidFill>
              </a:rPr>
              <a:t> view1;</a:t>
            </a:r>
          </a:p>
        </p:txBody>
      </p:sp>
      <p:sp>
        <p:nvSpPr>
          <p:cNvPr id="67" name="4 Rectángulo"/>
          <p:cNvSpPr/>
          <p:nvPr/>
        </p:nvSpPr>
        <p:spPr>
          <a:xfrm>
            <a:off x="572344" y="1794394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2" name="Conector recto 71"/>
          <p:cNvCxnSpPr/>
          <p:nvPr/>
        </p:nvCxnSpPr>
        <p:spPr>
          <a:xfrm flipV="1">
            <a:off x="403920" y="1795199"/>
            <a:ext cx="168333" cy="17452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 flipV="1">
            <a:off x="403920" y="4136143"/>
            <a:ext cx="168333" cy="21439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V="1">
            <a:off x="1991473" y="4151965"/>
            <a:ext cx="165047" cy="19088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ángulo 54"/>
          <p:cNvSpPr/>
          <p:nvPr/>
        </p:nvSpPr>
        <p:spPr>
          <a:xfrm>
            <a:off x="716269" y="182432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6" name="Elipse 55"/>
          <p:cNvSpPr/>
          <p:nvPr/>
        </p:nvSpPr>
        <p:spPr>
          <a:xfrm>
            <a:off x="753203" y="185989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1090891" y="204693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8" name="Conector recto 57"/>
          <p:cNvCxnSpPr/>
          <p:nvPr/>
        </p:nvCxnSpPr>
        <p:spPr>
          <a:xfrm flipH="1">
            <a:off x="716268" y="220344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ángulo 58"/>
          <p:cNvSpPr/>
          <p:nvPr/>
        </p:nvSpPr>
        <p:spPr>
          <a:xfrm>
            <a:off x="716269" y="222174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753203" y="225731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1090891" y="244435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2" name="Conector recto 61"/>
          <p:cNvCxnSpPr/>
          <p:nvPr/>
        </p:nvCxnSpPr>
        <p:spPr>
          <a:xfrm flipH="1">
            <a:off x="716268" y="260086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ángulo 62"/>
          <p:cNvSpPr/>
          <p:nvPr/>
        </p:nvSpPr>
        <p:spPr>
          <a:xfrm>
            <a:off x="716269" y="260262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4" name="Elipse 63"/>
          <p:cNvSpPr/>
          <p:nvPr/>
        </p:nvSpPr>
        <p:spPr>
          <a:xfrm>
            <a:off x="753203" y="263818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1090891" y="282522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1" name="Conector recto 80"/>
          <p:cNvCxnSpPr/>
          <p:nvPr/>
        </p:nvCxnSpPr>
        <p:spPr>
          <a:xfrm flipH="1">
            <a:off x="716268" y="2981746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ángulo 81"/>
          <p:cNvSpPr/>
          <p:nvPr/>
        </p:nvSpPr>
        <p:spPr>
          <a:xfrm>
            <a:off x="716269" y="2989863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3" name="Elipse 82"/>
          <p:cNvSpPr/>
          <p:nvPr/>
        </p:nvSpPr>
        <p:spPr>
          <a:xfrm>
            <a:off x="753203" y="3025427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Rectángulo 83"/>
          <p:cNvSpPr/>
          <p:nvPr/>
        </p:nvSpPr>
        <p:spPr>
          <a:xfrm>
            <a:off x="1090891" y="3212467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5" name="Conector recto 84"/>
          <p:cNvCxnSpPr/>
          <p:nvPr/>
        </p:nvCxnSpPr>
        <p:spPr>
          <a:xfrm flipH="1">
            <a:off x="716268" y="336898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2824200" y="4088924"/>
            <a:ext cx="3240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Una vez tenemos la instancia, la cargamos con el </a:t>
            </a:r>
            <a:r>
              <a:rPr lang="es-ES" dirty="0" err="1" smtClean="0">
                <a:solidFill>
                  <a:schemeClr val="tx1"/>
                </a:solidFill>
              </a:rPr>
              <a:t>FragmentManager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2635056" y="2479997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/>
          <p:cNvSpPr/>
          <p:nvPr/>
        </p:nvSpPr>
        <p:spPr>
          <a:xfrm>
            <a:off x="2339752" y="2173673"/>
            <a:ext cx="891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instancia</a:t>
            </a:r>
            <a:endParaRPr lang="es-CO" dirty="0"/>
          </a:p>
        </p:txBody>
      </p:sp>
      <p:sp>
        <p:nvSpPr>
          <p:cNvPr id="16" name="Rectángulo 15"/>
          <p:cNvSpPr/>
          <p:nvPr/>
        </p:nvSpPr>
        <p:spPr>
          <a:xfrm>
            <a:off x="2375452" y="2840037"/>
            <a:ext cx="8899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i="1" dirty="0" err="1" smtClean="0">
                <a:solidFill>
                  <a:schemeClr val="tx1"/>
                </a:solidFill>
              </a:rPr>
              <a:t>fragment</a:t>
            </a:r>
            <a:endParaRPr lang="es-CO" i="1" dirty="0"/>
          </a:p>
        </p:txBody>
      </p:sp>
      <p:cxnSp>
        <p:nvCxnSpPr>
          <p:cNvPr id="20" name="Conector recto de flecha 19"/>
          <p:cNvCxnSpPr/>
          <p:nvPr/>
        </p:nvCxnSpPr>
        <p:spPr>
          <a:xfrm>
            <a:off x="2111301" y="2660017"/>
            <a:ext cx="5237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062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Inflater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60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62" name="CuadroTexto 161"/>
          <p:cNvSpPr txBox="1"/>
          <p:nvPr/>
        </p:nvSpPr>
        <p:spPr>
          <a:xfrm>
            <a:off x="385168" y="4386956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6" name="4 Rectángulo"/>
          <p:cNvSpPr/>
          <p:nvPr/>
        </p:nvSpPr>
        <p:spPr>
          <a:xfrm>
            <a:off x="395536" y="196971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View</a:t>
            </a:r>
            <a:r>
              <a:rPr lang="es-ES" dirty="0" smtClean="0">
                <a:solidFill>
                  <a:schemeClr val="tx1"/>
                </a:solidFill>
              </a:rPr>
              <a:t> view1;</a:t>
            </a:r>
          </a:p>
        </p:txBody>
      </p:sp>
      <p:sp>
        <p:nvSpPr>
          <p:cNvPr id="67" name="4 Rectángulo"/>
          <p:cNvSpPr/>
          <p:nvPr/>
        </p:nvSpPr>
        <p:spPr>
          <a:xfrm>
            <a:off x="572344" y="1794394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2" name="Conector recto 71"/>
          <p:cNvCxnSpPr/>
          <p:nvPr/>
        </p:nvCxnSpPr>
        <p:spPr>
          <a:xfrm flipV="1">
            <a:off x="403920" y="1795199"/>
            <a:ext cx="168333" cy="17452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 flipV="1">
            <a:off x="403920" y="4136143"/>
            <a:ext cx="168333" cy="21439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V="1">
            <a:off x="1991473" y="4151965"/>
            <a:ext cx="165047" cy="19088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ángulo 54"/>
          <p:cNvSpPr/>
          <p:nvPr/>
        </p:nvSpPr>
        <p:spPr>
          <a:xfrm>
            <a:off x="716269" y="182432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6" name="Elipse 55"/>
          <p:cNvSpPr/>
          <p:nvPr/>
        </p:nvSpPr>
        <p:spPr>
          <a:xfrm>
            <a:off x="753203" y="185989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1090891" y="204693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8" name="Conector recto 57"/>
          <p:cNvCxnSpPr/>
          <p:nvPr/>
        </p:nvCxnSpPr>
        <p:spPr>
          <a:xfrm flipH="1">
            <a:off x="716268" y="220344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ángulo 58"/>
          <p:cNvSpPr/>
          <p:nvPr/>
        </p:nvSpPr>
        <p:spPr>
          <a:xfrm>
            <a:off x="716269" y="222174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753203" y="225731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1090891" y="244435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2" name="Conector recto 61"/>
          <p:cNvCxnSpPr/>
          <p:nvPr/>
        </p:nvCxnSpPr>
        <p:spPr>
          <a:xfrm flipH="1">
            <a:off x="716268" y="260086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ángulo 62"/>
          <p:cNvSpPr/>
          <p:nvPr/>
        </p:nvSpPr>
        <p:spPr>
          <a:xfrm>
            <a:off x="716269" y="260262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4" name="Elipse 63"/>
          <p:cNvSpPr/>
          <p:nvPr/>
        </p:nvSpPr>
        <p:spPr>
          <a:xfrm>
            <a:off x="753203" y="263818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1090891" y="282522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1" name="Conector recto 80"/>
          <p:cNvCxnSpPr/>
          <p:nvPr/>
        </p:nvCxnSpPr>
        <p:spPr>
          <a:xfrm flipH="1">
            <a:off x="716268" y="2981746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ángulo 81"/>
          <p:cNvSpPr/>
          <p:nvPr/>
        </p:nvSpPr>
        <p:spPr>
          <a:xfrm>
            <a:off x="716269" y="2989863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3" name="Elipse 82"/>
          <p:cNvSpPr/>
          <p:nvPr/>
        </p:nvSpPr>
        <p:spPr>
          <a:xfrm>
            <a:off x="753203" y="3025427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Rectángulo 83"/>
          <p:cNvSpPr/>
          <p:nvPr/>
        </p:nvSpPr>
        <p:spPr>
          <a:xfrm>
            <a:off x="1090891" y="3212467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5" name="Conector recto 84"/>
          <p:cNvCxnSpPr/>
          <p:nvPr/>
        </p:nvCxnSpPr>
        <p:spPr>
          <a:xfrm flipH="1">
            <a:off x="716268" y="336898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2824200" y="4088924"/>
            <a:ext cx="3240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Una vez tenemos la instancia, la cargamos con el </a:t>
            </a:r>
            <a:r>
              <a:rPr lang="es-ES" dirty="0" err="1" smtClean="0">
                <a:solidFill>
                  <a:schemeClr val="tx1"/>
                </a:solidFill>
              </a:rPr>
              <a:t>FragmentManager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2635056" y="2479997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/>
          <p:cNvSpPr/>
          <p:nvPr/>
        </p:nvSpPr>
        <p:spPr>
          <a:xfrm>
            <a:off x="2339752" y="2173673"/>
            <a:ext cx="891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instancia</a:t>
            </a:r>
            <a:endParaRPr lang="es-CO" dirty="0"/>
          </a:p>
        </p:txBody>
      </p:sp>
      <p:sp>
        <p:nvSpPr>
          <p:cNvPr id="16" name="Rectángulo 15"/>
          <p:cNvSpPr/>
          <p:nvPr/>
        </p:nvSpPr>
        <p:spPr>
          <a:xfrm>
            <a:off x="2375452" y="2840037"/>
            <a:ext cx="8899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i="1" dirty="0" err="1" smtClean="0">
                <a:solidFill>
                  <a:schemeClr val="tx1"/>
                </a:solidFill>
              </a:rPr>
              <a:t>fragment</a:t>
            </a:r>
            <a:endParaRPr lang="es-CO" i="1" dirty="0"/>
          </a:p>
        </p:txBody>
      </p:sp>
      <p:sp>
        <p:nvSpPr>
          <p:cNvPr id="7" name="Cubo 6"/>
          <p:cNvSpPr/>
          <p:nvPr/>
        </p:nvSpPr>
        <p:spPr>
          <a:xfrm>
            <a:off x="3750692" y="2101345"/>
            <a:ext cx="1008112" cy="10081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3472476" y="1728570"/>
            <a:ext cx="16546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FragmentManager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6510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accent6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CONTENEDOR</a:t>
            </a:r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62" name="CuadroTexto 161"/>
          <p:cNvSpPr txBox="1"/>
          <p:nvPr/>
        </p:nvSpPr>
        <p:spPr>
          <a:xfrm>
            <a:off x="385168" y="4386956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6" name="4 Rectángulo"/>
          <p:cNvSpPr/>
          <p:nvPr/>
        </p:nvSpPr>
        <p:spPr>
          <a:xfrm>
            <a:off x="395536" y="196971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View</a:t>
            </a:r>
            <a:r>
              <a:rPr lang="es-ES" dirty="0" smtClean="0">
                <a:solidFill>
                  <a:schemeClr val="tx1"/>
                </a:solidFill>
              </a:rPr>
              <a:t> view1;</a:t>
            </a:r>
          </a:p>
        </p:txBody>
      </p:sp>
      <p:sp>
        <p:nvSpPr>
          <p:cNvPr id="67" name="4 Rectángulo"/>
          <p:cNvSpPr/>
          <p:nvPr/>
        </p:nvSpPr>
        <p:spPr>
          <a:xfrm>
            <a:off x="572344" y="1794394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2" name="Conector recto 71"/>
          <p:cNvCxnSpPr/>
          <p:nvPr/>
        </p:nvCxnSpPr>
        <p:spPr>
          <a:xfrm flipV="1">
            <a:off x="403920" y="1795199"/>
            <a:ext cx="168333" cy="17452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 flipV="1">
            <a:off x="403920" y="4136143"/>
            <a:ext cx="168333" cy="21439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V="1">
            <a:off x="1991473" y="4151965"/>
            <a:ext cx="165047" cy="19088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ángulo 54"/>
          <p:cNvSpPr/>
          <p:nvPr/>
        </p:nvSpPr>
        <p:spPr>
          <a:xfrm>
            <a:off x="716269" y="182432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6" name="Elipse 55"/>
          <p:cNvSpPr/>
          <p:nvPr/>
        </p:nvSpPr>
        <p:spPr>
          <a:xfrm>
            <a:off x="753203" y="185989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1090891" y="204693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8" name="Conector recto 57"/>
          <p:cNvCxnSpPr/>
          <p:nvPr/>
        </p:nvCxnSpPr>
        <p:spPr>
          <a:xfrm flipH="1">
            <a:off x="716268" y="220344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ángulo 58"/>
          <p:cNvSpPr/>
          <p:nvPr/>
        </p:nvSpPr>
        <p:spPr>
          <a:xfrm>
            <a:off x="716269" y="222174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753203" y="225731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1090891" y="244435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2" name="Conector recto 61"/>
          <p:cNvCxnSpPr/>
          <p:nvPr/>
        </p:nvCxnSpPr>
        <p:spPr>
          <a:xfrm flipH="1">
            <a:off x="716268" y="260086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ángulo 62"/>
          <p:cNvSpPr/>
          <p:nvPr/>
        </p:nvSpPr>
        <p:spPr>
          <a:xfrm>
            <a:off x="716269" y="260262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4" name="Elipse 63"/>
          <p:cNvSpPr/>
          <p:nvPr/>
        </p:nvSpPr>
        <p:spPr>
          <a:xfrm>
            <a:off x="753203" y="263818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1090891" y="282522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1" name="Conector recto 80"/>
          <p:cNvCxnSpPr/>
          <p:nvPr/>
        </p:nvCxnSpPr>
        <p:spPr>
          <a:xfrm flipH="1">
            <a:off x="716268" y="2981746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ángulo 81"/>
          <p:cNvSpPr/>
          <p:nvPr/>
        </p:nvSpPr>
        <p:spPr>
          <a:xfrm>
            <a:off x="716269" y="2989863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3" name="Elipse 82"/>
          <p:cNvSpPr/>
          <p:nvPr/>
        </p:nvSpPr>
        <p:spPr>
          <a:xfrm>
            <a:off x="753203" y="3025427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Rectángulo 83"/>
          <p:cNvSpPr/>
          <p:nvPr/>
        </p:nvSpPr>
        <p:spPr>
          <a:xfrm>
            <a:off x="1090891" y="3212467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5" name="Conector recto 84"/>
          <p:cNvCxnSpPr/>
          <p:nvPr/>
        </p:nvCxnSpPr>
        <p:spPr>
          <a:xfrm flipH="1">
            <a:off x="716268" y="336898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2824200" y="4088924"/>
            <a:ext cx="3240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Una vez tenemos la instancia, la cargamos con el </a:t>
            </a:r>
            <a:r>
              <a:rPr lang="es-ES" dirty="0" err="1" smtClean="0">
                <a:solidFill>
                  <a:schemeClr val="tx1"/>
                </a:solidFill>
              </a:rPr>
              <a:t>FragmentManager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2635056" y="2479997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/>
          <p:cNvSpPr/>
          <p:nvPr/>
        </p:nvSpPr>
        <p:spPr>
          <a:xfrm>
            <a:off x="2339752" y="2173673"/>
            <a:ext cx="891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instancia</a:t>
            </a:r>
            <a:endParaRPr lang="es-CO" dirty="0"/>
          </a:p>
        </p:txBody>
      </p:sp>
      <p:sp>
        <p:nvSpPr>
          <p:cNvPr id="16" name="Rectángulo 15"/>
          <p:cNvSpPr/>
          <p:nvPr/>
        </p:nvSpPr>
        <p:spPr>
          <a:xfrm>
            <a:off x="2375452" y="2840037"/>
            <a:ext cx="8899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i="1" dirty="0" err="1" smtClean="0">
                <a:solidFill>
                  <a:schemeClr val="tx1"/>
                </a:solidFill>
              </a:rPr>
              <a:t>fragment</a:t>
            </a:r>
            <a:endParaRPr lang="es-CO" i="1" dirty="0"/>
          </a:p>
        </p:txBody>
      </p:sp>
      <p:sp>
        <p:nvSpPr>
          <p:cNvPr id="7" name="Cubo 6"/>
          <p:cNvSpPr/>
          <p:nvPr/>
        </p:nvSpPr>
        <p:spPr>
          <a:xfrm>
            <a:off x="3750692" y="2101345"/>
            <a:ext cx="1008112" cy="10081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3472476" y="1728570"/>
            <a:ext cx="16546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FragmentManager</a:t>
            </a:r>
            <a:endParaRPr lang="es-CO" dirty="0"/>
          </a:p>
        </p:txBody>
      </p:sp>
      <p:cxnSp>
        <p:nvCxnSpPr>
          <p:cNvPr id="18" name="Conector recto de flecha 17"/>
          <p:cNvCxnSpPr>
            <a:stCxn id="14" idx="6"/>
          </p:cNvCxnSpPr>
          <p:nvPr/>
        </p:nvCxnSpPr>
        <p:spPr>
          <a:xfrm>
            <a:off x="2995096" y="2660017"/>
            <a:ext cx="755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/>
          <p:cNvCxnSpPr/>
          <p:nvPr/>
        </p:nvCxnSpPr>
        <p:spPr>
          <a:xfrm>
            <a:off x="4644008" y="2638189"/>
            <a:ext cx="20882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83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62" name="CuadroTexto 161"/>
          <p:cNvSpPr txBox="1"/>
          <p:nvPr/>
        </p:nvSpPr>
        <p:spPr>
          <a:xfrm>
            <a:off x="385168" y="4386956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6" name="4 Rectángulo"/>
          <p:cNvSpPr/>
          <p:nvPr/>
        </p:nvSpPr>
        <p:spPr>
          <a:xfrm>
            <a:off x="395536" y="196971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View</a:t>
            </a:r>
            <a:r>
              <a:rPr lang="es-ES" dirty="0" smtClean="0">
                <a:solidFill>
                  <a:schemeClr val="tx1"/>
                </a:solidFill>
              </a:rPr>
              <a:t> view1;</a:t>
            </a:r>
          </a:p>
        </p:txBody>
      </p:sp>
      <p:sp>
        <p:nvSpPr>
          <p:cNvPr id="67" name="4 Rectángulo"/>
          <p:cNvSpPr/>
          <p:nvPr/>
        </p:nvSpPr>
        <p:spPr>
          <a:xfrm>
            <a:off x="572344" y="1794394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2" name="Conector recto 71"/>
          <p:cNvCxnSpPr/>
          <p:nvPr/>
        </p:nvCxnSpPr>
        <p:spPr>
          <a:xfrm flipV="1">
            <a:off x="403920" y="1795199"/>
            <a:ext cx="168333" cy="17452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 flipV="1">
            <a:off x="403920" y="4136143"/>
            <a:ext cx="168333" cy="21439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V="1">
            <a:off x="1991473" y="4151965"/>
            <a:ext cx="165047" cy="19088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ángulo 54"/>
          <p:cNvSpPr/>
          <p:nvPr/>
        </p:nvSpPr>
        <p:spPr>
          <a:xfrm>
            <a:off x="716269" y="182432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6" name="Elipse 55"/>
          <p:cNvSpPr/>
          <p:nvPr/>
        </p:nvSpPr>
        <p:spPr>
          <a:xfrm>
            <a:off x="753203" y="185989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1090891" y="204693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8" name="Conector recto 57"/>
          <p:cNvCxnSpPr/>
          <p:nvPr/>
        </p:nvCxnSpPr>
        <p:spPr>
          <a:xfrm flipH="1">
            <a:off x="716268" y="220344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ángulo 58"/>
          <p:cNvSpPr/>
          <p:nvPr/>
        </p:nvSpPr>
        <p:spPr>
          <a:xfrm>
            <a:off x="716269" y="222174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753203" y="225731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1090891" y="244435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2" name="Conector recto 61"/>
          <p:cNvCxnSpPr/>
          <p:nvPr/>
        </p:nvCxnSpPr>
        <p:spPr>
          <a:xfrm flipH="1">
            <a:off x="716268" y="260086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ángulo 62"/>
          <p:cNvSpPr/>
          <p:nvPr/>
        </p:nvSpPr>
        <p:spPr>
          <a:xfrm>
            <a:off x="716269" y="260262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4" name="Elipse 63"/>
          <p:cNvSpPr/>
          <p:nvPr/>
        </p:nvSpPr>
        <p:spPr>
          <a:xfrm>
            <a:off x="753203" y="263818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1090891" y="282522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1" name="Conector recto 80"/>
          <p:cNvCxnSpPr/>
          <p:nvPr/>
        </p:nvCxnSpPr>
        <p:spPr>
          <a:xfrm flipH="1">
            <a:off x="716268" y="2981746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ángulo 81"/>
          <p:cNvSpPr/>
          <p:nvPr/>
        </p:nvSpPr>
        <p:spPr>
          <a:xfrm>
            <a:off x="716269" y="2989863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3" name="Elipse 82"/>
          <p:cNvSpPr/>
          <p:nvPr/>
        </p:nvSpPr>
        <p:spPr>
          <a:xfrm>
            <a:off x="753203" y="3025427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Rectángulo 83"/>
          <p:cNvSpPr/>
          <p:nvPr/>
        </p:nvSpPr>
        <p:spPr>
          <a:xfrm>
            <a:off x="1090891" y="3212467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5" name="Conector recto 84"/>
          <p:cNvCxnSpPr/>
          <p:nvPr/>
        </p:nvCxnSpPr>
        <p:spPr>
          <a:xfrm flipH="1">
            <a:off x="716268" y="336898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2824200" y="4088924"/>
            <a:ext cx="3240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Una vez tenemos la instancia, la cargamos con el </a:t>
            </a:r>
            <a:r>
              <a:rPr lang="es-ES" dirty="0" err="1" smtClean="0">
                <a:solidFill>
                  <a:schemeClr val="tx1"/>
                </a:solidFill>
              </a:rPr>
              <a:t>FragmentManager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2635056" y="2479997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/>
          <p:cNvSpPr/>
          <p:nvPr/>
        </p:nvSpPr>
        <p:spPr>
          <a:xfrm>
            <a:off x="2339752" y="2173673"/>
            <a:ext cx="891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instancia</a:t>
            </a:r>
            <a:endParaRPr lang="es-CO" dirty="0"/>
          </a:p>
        </p:txBody>
      </p:sp>
      <p:sp>
        <p:nvSpPr>
          <p:cNvPr id="16" name="Rectángulo 15"/>
          <p:cNvSpPr/>
          <p:nvPr/>
        </p:nvSpPr>
        <p:spPr>
          <a:xfrm>
            <a:off x="2375452" y="2840037"/>
            <a:ext cx="8899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i="1" dirty="0" err="1" smtClean="0">
                <a:solidFill>
                  <a:schemeClr val="tx1"/>
                </a:solidFill>
              </a:rPr>
              <a:t>fragment</a:t>
            </a:r>
            <a:endParaRPr lang="es-CO" i="1" dirty="0"/>
          </a:p>
        </p:txBody>
      </p:sp>
      <p:sp>
        <p:nvSpPr>
          <p:cNvPr id="7" name="Cubo 6"/>
          <p:cNvSpPr/>
          <p:nvPr/>
        </p:nvSpPr>
        <p:spPr>
          <a:xfrm>
            <a:off x="3750692" y="2101345"/>
            <a:ext cx="1008112" cy="10081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3472476" y="1728570"/>
            <a:ext cx="16546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FragmentManager</a:t>
            </a:r>
            <a:endParaRPr lang="es-CO" dirty="0"/>
          </a:p>
        </p:txBody>
      </p:sp>
      <p:cxnSp>
        <p:nvCxnSpPr>
          <p:cNvPr id="18" name="Conector recto de flecha 17"/>
          <p:cNvCxnSpPr>
            <a:stCxn id="14" idx="6"/>
          </p:cNvCxnSpPr>
          <p:nvPr/>
        </p:nvCxnSpPr>
        <p:spPr>
          <a:xfrm>
            <a:off x="2995096" y="2660017"/>
            <a:ext cx="755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/>
          <p:cNvCxnSpPr/>
          <p:nvPr/>
        </p:nvCxnSpPr>
        <p:spPr>
          <a:xfrm>
            <a:off x="4644008" y="2638189"/>
            <a:ext cx="20882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ángulo 68"/>
          <p:cNvSpPr/>
          <p:nvPr/>
        </p:nvSpPr>
        <p:spPr>
          <a:xfrm>
            <a:off x="6804248" y="545529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70" name="Elipse 69"/>
          <p:cNvSpPr/>
          <p:nvPr/>
        </p:nvSpPr>
        <p:spPr>
          <a:xfrm>
            <a:off x="6841182" y="617007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1" name="Rectángulo 70"/>
          <p:cNvSpPr/>
          <p:nvPr/>
        </p:nvSpPr>
        <p:spPr>
          <a:xfrm>
            <a:off x="7349724" y="860046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 recto 72"/>
          <p:cNvCxnSpPr/>
          <p:nvPr/>
        </p:nvCxnSpPr>
        <p:spPr>
          <a:xfrm>
            <a:off x="6732240" y="1163845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ángulo 79"/>
          <p:cNvSpPr/>
          <p:nvPr/>
        </p:nvSpPr>
        <p:spPr>
          <a:xfrm>
            <a:off x="6765051" y="1182622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6" name="Elipse 85"/>
          <p:cNvSpPr/>
          <p:nvPr/>
        </p:nvSpPr>
        <p:spPr>
          <a:xfrm>
            <a:off x="6801985" y="1254100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7" name="Rectángulo 86"/>
          <p:cNvSpPr/>
          <p:nvPr/>
        </p:nvSpPr>
        <p:spPr>
          <a:xfrm>
            <a:off x="7310527" y="1497139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8" name="Conector recto 87"/>
          <p:cNvCxnSpPr/>
          <p:nvPr/>
        </p:nvCxnSpPr>
        <p:spPr>
          <a:xfrm>
            <a:off x="6732240" y="1800938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ángulo 88"/>
          <p:cNvSpPr/>
          <p:nvPr/>
        </p:nvSpPr>
        <p:spPr>
          <a:xfrm>
            <a:off x="6773747" y="1816637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90" name="Elipse 89"/>
          <p:cNvSpPr/>
          <p:nvPr/>
        </p:nvSpPr>
        <p:spPr>
          <a:xfrm>
            <a:off x="6810681" y="1888115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1" name="Rectángulo 90"/>
          <p:cNvSpPr/>
          <p:nvPr/>
        </p:nvSpPr>
        <p:spPr>
          <a:xfrm>
            <a:off x="7319223" y="2131154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2" name="Conector recto 91"/>
          <p:cNvCxnSpPr/>
          <p:nvPr/>
        </p:nvCxnSpPr>
        <p:spPr>
          <a:xfrm>
            <a:off x="6740936" y="2434953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/>
          <p:cNvCxnSpPr/>
          <p:nvPr/>
        </p:nvCxnSpPr>
        <p:spPr>
          <a:xfrm>
            <a:off x="6723544" y="2412067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ángulo 93"/>
          <p:cNvSpPr/>
          <p:nvPr/>
        </p:nvSpPr>
        <p:spPr>
          <a:xfrm>
            <a:off x="6765051" y="2427766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95" name="Elipse 94"/>
          <p:cNvSpPr/>
          <p:nvPr/>
        </p:nvSpPr>
        <p:spPr>
          <a:xfrm>
            <a:off x="6801985" y="2499244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6" name="Rectángulo 95"/>
          <p:cNvSpPr/>
          <p:nvPr/>
        </p:nvSpPr>
        <p:spPr>
          <a:xfrm>
            <a:off x="7310527" y="2742283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7" name="Conector recto 96"/>
          <p:cNvCxnSpPr/>
          <p:nvPr/>
        </p:nvCxnSpPr>
        <p:spPr>
          <a:xfrm>
            <a:off x="6732240" y="3046082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4371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62" name="CuadroTexto 161"/>
          <p:cNvSpPr txBox="1"/>
          <p:nvPr/>
        </p:nvSpPr>
        <p:spPr>
          <a:xfrm>
            <a:off x="385168" y="4386956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6" name="4 Rectángulo"/>
          <p:cNvSpPr/>
          <p:nvPr/>
        </p:nvSpPr>
        <p:spPr>
          <a:xfrm>
            <a:off x="395536" y="196971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View</a:t>
            </a:r>
            <a:r>
              <a:rPr lang="es-ES" dirty="0" smtClean="0">
                <a:solidFill>
                  <a:schemeClr val="tx1"/>
                </a:solidFill>
              </a:rPr>
              <a:t> view1;</a:t>
            </a:r>
          </a:p>
        </p:txBody>
      </p:sp>
      <p:sp>
        <p:nvSpPr>
          <p:cNvPr id="67" name="4 Rectángulo"/>
          <p:cNvSpPr/>
          <p:nvPr/>
        </p:nvSpPr>
        <p:spPr>
          <a:xfrm>
            <a:off x="572344" y="1794394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2" name="Conector recto 71"/>
          <p:cNvCxnSpPr/>
          <p:nvPr/>
        </p:nvCxnSpPr>
        <p:spPr>
          <a:xfrm flipV="1">
            <a:off x="403920" y="1795199"/>
            <a:ext cx="168333" cy="17452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 flipV="1">
            <a:off x="403920" y="4136143"/>
            <a:ext cx="168333" cy="21439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 flipV="1">
            <a:off x="1991473" y="4151965"/>
            <a:ext cx="165047" cy="19088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ángulo 54"/>
          <p:cNvSpPr/>
          <p:nvPr/>
        </p:nvSpPr>
        <p:spPr>
          <a:xfrm>
            <a:off x="716269" y="182432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56" name="Elipse 55"/>
          <p:cNvSpPr/>
          <p:nvPr/>
        </p:nvSpPr>
        <p:spPr>
          <a:xfrm>
            <a:off x="753203" y="185989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Rectángulo 56"/>
          <p:cNvSpPr/>
          <p:nvPr/>
        </p:nvSpPr>
        <p:spPr>
          <a:xfrm>
            <a:off x="1090891" y="204693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8" name="Conector recto 57"/>
          <p:cNvCxnSpPr/>
          <p:nvPr/>
        </p:nvCxnSpPr>
        <p:spPr>
          <a:xfrm flipH="1">
            <a:off x="716268" y="220344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ángulo 58"/>
          <p:cNvSpPr/>
          <p:nvPr/>
        </p:nvSpPr>
        <p:spPr>
          <a:xfrm>
            <a:off x="716269" y="2221748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0" name="Elipse 59"/>
          <p:cNvSpPr/>
          <p:nvPr/>
        </p:nvSpPr>
        <p:spPr>
          <a:xfrm>
            <a:off x="753203" y="2257312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1" name="Rectángulo 60"/>
          <p:cNvSpPr/>
          <p:nvPr/>
        </p:nvSpPr>
        <p:spPr>
          <a:xfrm>
            <a:off x="1090891" y="2444352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2" name="Conector recto 61"/>
          <p:cNvCxnSpPr/>
          <p:nvPr/>
        </p:nvCxnSpPr>
        <p:spPr>
          <a:xfrm flipH="1">
            <a:off x="716268" y="2600869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ángulo 62"/>
          <p:cNvSpPr/>
          <p:nvPr/>
        </p:nvSpPr>
        <p:spPr>
          <a:xfrm>
            <a:off x="716269" y="2602625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64" name="Elipse 63"/>
          <p:cNvSpPr/>
          <p:nvPr/>
        </p:nvSpPr>
        <p:spPr>
          <a:xfrm>
            <a:off x="753203" y="2638189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1090891" y="2825229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1" name="Conector recto 80"/>
          <p:cNvCxnSpPr/>
          <p:nvPr/>
        </p:nvCxnSpPr>
        <p:spPr>
          <a:xfrm flipH="1">
            <a:off x="716268" y="2981746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ángulo 81"/>
          <p:cNvSpPr/>
          <p:nvPr/>
        </p:nvSpPr>
        <p:spPr>
          <a:xfrm>
            <a:off x="716269" y="2989863"/>
            <a:ext cx="1322343" cy="385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Nombre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3" name="Elipse 82"/>
          <p:cNvSpPr/>
          <p:nvPr/>
        </p:nvSpPr>
        <p:spPr>
          <a:xfrm>
            <a:off x="753203" y="3025427"/>
            <a:ext cx="300754" cy="300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Rectángulo 83"/>
          <p:cNvSpPr/>
          <p:nvPr/>
        </p:nvSpPr>
        <p:spPr>
          <a:xfrm>
            <a:off x="1090891" y="3212467"/>
            <a:ext cx="7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5" name="Conector recto 84"/>
          <p:cNvCxnSpPr/>
          <p:nvPr/>
        </p:nvCxnSpPr>
        <p:spPr>
          <a:xfrm flipH="1">
            <a:off x="716268" y="3368984"/>
            <a:ext cx="1322344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2824200" y="4088924"/>
            <a:ext cx="3240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A este paso, se le llama una </a:t>
            </a:r>
            <a:r>
              <a:rPr lang="es-ES" b="1" i="1" dirty="0" smtClean="0">
                <a:solidFill>
                  <a:schemeClr val="tx1"/>
                </a:solidFill>
              </a:rPr>
              <a:t>transacción</a:t>
            </a:r>
            <a:r>
              <a:rPr lang="es-ES" dirty="0" smtClean="0">
                <a:solidFill>
                  <a:schemeClr val="tx1"/>
                </a:solidFill>
              </a:rPr>
              <a:t>.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2635056" y="2479997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/>
          <p:cNvSpPr/>
          <p:nvPr/>
        </p:nvSpPr>
        <p:spPr>
          <a:xfrm>
            <a:off x="2339752" y="2173673"/>
            <a:ext cx="891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instancia</a:t>
            </a:r>
            <a:endParaRPr lang="es-CO" dirty="0"/>
          </a:p>
        </p:txBody>
      </p:sp>
      <p:sp>
        <p:nvSpPr>
          <p:cNvPr id="16" name="Rectángulo 15"/>
          <p:cNvSpPr/>
          <p:nvPr/>
        </p:nvSpPr>
        <p:spPr>
          <a:xfrm>
            <a:off x="2375452" y="2840037"/>
            <a:ext cx="8899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i="1" dirty="0" err="1" smtClean="0">
                <a:solidFill>
                  <a:schemeClr val="tx1"/>
                </a:solidFill>
              </a:rPr>
              <a:t>fragment</a:t>
            </a:r>
            <a:endParaRPr lang="es-CO" i="1" dirty="0"/>
          </a:p>
        </p:txBody>
      </p:sp>
      <p:sp>
        <p:nvSpPr>
          <p:cNvPr id="7" name="Cubo 6"/>
          <p:cNvSpPr/>
          <p:nvPr/>
        </p:nvSpPr>
        <p:spPr>
          <a:xfrm>
            <a:off x="3750692" y="2101345"/>
            <a:ext cx="1008112" cy="100811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3472476" y="1728570"/>
            <a:ext cx="16546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</a:rPr>
              <a:t>FragmentManager</a:t>
            </a:r>
            <a:endParaRPr lang="es-CO" dirty="0"/>
          </a:p>
        </p:txBody>
      </p:sp>
      <p:cxnSp>
        <p:nvCxnSpPr>
          <p:cNvPr id="18" name="Conector recto de flecha 17"/>
          <p:cNvCxnSpPr>
            <a:stCxn id="14" idx="6"/>
          </p:cNvCxnSpPr>
          <p:nvPr/>
        </p:nvCxnSpPr>
        <p:spPr>
          <a:xfrm>
            <a:off x="2995096" y="2660017"/>
            <a:ext cx="755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/>
          <p:cNvCxnSpPr/>
          <p:nvPr/>
        </p:nvCxnSpPr>
        <p:spPr>
          <a:xfrm>
            <a:off x="4644008" y="2638189"/>
            <a:ext cx="20882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ángulo 68"/>
          <p:cNvSpPr/>
          <p:nvPr/>
        </p:nvSpPr>
        <p:spPr>
          <a:xfrm>
            <a:off x="6804248" y="545529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70" name="Elipse 69"/>
          <p:cNvSpPr/>
          <p:nvPr/>
        </p:nvSpPr>
        <p:spPr>
          <a:xfrm>
            <a:off x="6841182" y="617007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1" name="Rectángulo 70"/>
          <p:cNvSpPr/>
          <p:nvPr/>
        </p:nvSpPr>
        <p:spPr>
          <a:xfrm>
            <a:off x="7349724" y="860046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 recto 72"/>
          <p:cNvCxnSpPr/>
          <p:nvPr/>
        </p:nvCxnSpPr>
        <p:spPr>
          <a:xfrm>
            <a:off x="6732240" y="1163845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ángulo 79"/>
          <p:cNvSpPr/>
          <p:nvPr/>
        </p:nvSpPr>
        <p:spPr>
          <a:xfrm>
            <a:off x="6765051" y="1182622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6" name="Elipse 85"/>
          <p:cNvSpPr/>
          <p:nvPr/>
        </p:nvSpPr>
        <p:spPr>
          <a:xfrm>
            <a:off x="6801985" y="1254100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7" name="Rectángulo 86"/>
          <p:cNvSpPr/>
          <p:nvPr/>
        </p:nvSpPr>
        <p:spPr>
          <a:xfrm>
            <a:off x="7310527" y="1497139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8" name="Conector recto 87"/>
          <p:cNvCxnSpPr/>
          <p:nvPr/>
        </p:nvCxnSpPr>
        <p:spPr>
          <a:xfrm>
            <a:off x="6732240" y="1800938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ángulo 88"/>
          <p:cNvSpPr/>
          <p:nvPr/>
        </p:nvSpPr>
        <p:spPr>
          <a:xfrm>
            <a:off x="6773747" y="1816637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90" name="Elipse 89"/>
          <p:cNvSpPr/>
          <p:nvPr/>
        </p:nvSpPr>
        <p:spPr>
          <a:xfrm>
            <a:off x="6810681" y="1888115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1" name="Rectángulo 90"/>
          <p:cNvSpPr/>
          <p:nvPr/>
        </p:nvSpPr>
        <p:spPr>
          <a:xfrm>
            <a:off x="7319223" y="2131154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2" name="Conector recto 91"/>
          <p:cNvCxnSpPr/>
          <p:nvPr/>
        </p:nvCxnSpPr>
        <p:spPr>
          <a:xfrm>
            <a:off x="6740936" y="2434953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/>
          <p:cNvCxnSpPr/>
          <p:nvPr/>
        </p:nvCxnSpPr>
        <p:spPr>
          <a:xfrm>
            <a:off x="6723544" y="2412067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ángulo 93"/>
          <p:cNvSpPr/>
          <p:nvPr/>
        </p:nvSpPr>
        <p:spPr>
          <a:xfrm>
            <a:off x="6765051" y="2427766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95" name="Elipse 94"/>
          <p:cNvSpPr/>
          <p:nvPr/>
        </p:nvSpPr>
        <p:spPr>
          <a:xfrm>
            <a:off x="6801985" y="2499244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6" name="Rectángulo 95"/>
          <p:cNvSpPr/>
          <p:nvPr/>
        </p:nvSpPr>
        <p:spPr>
          <a:xfrm>
            <a:off x="7310527" y="2742283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7" name="Conector recto 96"/>
          <p:cNvCxnSpPr/>
          <p:nvPr/>
        </p:nvCxnSpPr>
        <p:spPr>
          <a:xfrm>
            <a:off x="6732240" y="3046082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095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6732240" y="267494"/>
            <a:ext cx="2232248" cy="271492"/>
          </a:xfrm>
          <a:prstGeom prst="rect">
            <a:avLst/>
          </a:prstGeom>
          <a:solidFill>
            <a:srgbClr val="054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6732240" y="272912"/>
            <a:ext cx="288032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sp>
        <p:nvSpPr>
          <p:cNvPr id="8" name="Rectángulo 7"/>
          <p:cNvSpPr/>
          <p:nvPr/>
        </p:nvSpPr>
        <p:spPr>
          <a:xfrm>
            <a:off x="7031104" y="272912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CHATS</a:t>
            </a:r>
            <a:endParaRPr lang="es-CO" sz="800" dirty="0"/>
          </a:p>
        </p:txBody>
      </p:sp>
      <p:sp>
        <p:nvSpPr>
          <p:cNvPr id="9" name="Rectángulo 8"/>
          <p:cNvSpPr/>
          <p:nvPr/>
        </p:nvSpPr>
        <p:spPr>
          <a:xfrm>
            <a:off x="7679176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STATUS</a:t>
            </a:r>
            <a:endParaRPr lang="es-CO" sz="800" dirty="0"/>
          </a:p>
        </p:txBody>
      </p:sp>
      <p:sp>
        <p:nvSpPr>
          <p:cNvPr id="10" name="Rectángulo 9"/>
          <p:cNvSpPr/>
          <p:nvPr/>
        </p:nvSpPr>
        <p:spPr>
          <a:xfrm>
            <a:off x="8327248" y="271787"/>
            <a:ext cx="637240" cy="267199"/>
          </a:xfrm>
          <a:prstGeom prst="rect">
            <a:avLst/>
          </a:prstGeom>
          <a:solidFill>
            <a:srgbClr val="075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 smtClean="0"/>
              <a:t>CALLS</a:t>
            </a:r>
            <a:endParaRPr lang="es-CO" sz="800" dirty="0"/>
          </a:p>
        </p:txBody>
      </p:sp>
      <p:sp>
        <p:nvSpPr>
          <p:cNvPr id="13" name="Rectángulo 12"/>
          <p:cNvSpPr/>
          <p:nvPr/>
        </p:nvSpPr>
        <p:spPr>
          <a:xfrm>
            <a:off x="6732240" y="545529"/>
            <a:ext cx="2232248" cy="40424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6" name="Elipse 5"/>
          <p:cNvSpPr/>
          <p:nvPr/>
        </p:nvSpPr>
        <p:spPr>
          <a:xfrm>
            <a:off x="8489992" y="4151965"/>
            <a:ext cx="314289" cy="314289"/>
          </a:xfrm>
          <a:prstGeom prst="ellipse">
            <a:avLst/>
          </a:prstGeom>
          <a:solidFill>
            <a:srgbClr val="1DC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</a:t>
            </a:r>
            <a:endParaRPr lang="es-CO" dirty="0"/>
          </a:p>
        </p:txBody>
      </p:sp>
      <p:sp>
        <p:nvSpPr>
          <p:cNvPr id="163" name="CuadroTexto 162"/>
          <p:cNvSpPr txBox="1"/>
          <p:nvPr/>
        </p:nvSpPr>
        <p:spPr>
          <a:xfrm>
            <a:off x="6336196" y="-2374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9" name="Rectángulo 68"/>
          <p:cNvSpPr/>
          <p:nvPr/>
        </p:nvSpPr>
        <p:spPr>
          <a:xfrm>
            <a:off x="6804248" y="545529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70" name="Elipse 69"/>
          <p:cNvSpPr/>
          <p:nvPr/>
        </p:nvSpPr>
        <p:spPr>
          <a:xfrm>
            <a:off x="6841182" y="617007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1" name="Rectángulo 70"/>
          <p:cNvSpPr/>
          <p:nvPr/>
        </p:nvSpPr>
        <p:spPr>
          <a:xfrm>
            <a:off x="7349724" y="860046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 recto 72"/>
          <p:cNvCxnSpPr/>
          <p:nvPr/>
        </p:nvCxnSpPr>
        <p:spPr>
          <a:xfrm>
            <a:off x="6732240" y="1163845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ángulo 79"/>
          <p:cNvSpPr/>
          <p:nvPr/>
        </p:nvSpPr>
        <p:spPr>
          <a:xfrm>
            <a:off x="6765051" y="1182622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86" name="Elipse 85"/>
          <p:cNvSpPr/>
          <p:nvPr/>
        </p:nvSpPr>
        <p:spPr>
          <a:xfrm>
            <a:off x="6801985" y="1254100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7" name="Rectángulo 86"/>
          <p:cNvSpPr/>
          <p:nvPr/>
        </p:nvSpPr>
        <p:spPr>
          <a:xfrm>
            <a:off x="7310527" y="1497139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8" name="Conector recto 87"/>
          <p:cNvCxnSpPr/>
          <p:nvPr/>
        </p:nvCxnSpPr>
        <p:spPr>
          <a:xfrm>
            <a:off x="6732240" y="1800938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ángulo 88"/>
          <p:cNvSpPr/>
          <p:nvPr/>
        </p:nvSpPr>
        <p:spPr>
          <a:xfrm>
            <a:off x="6773747" y="1816637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90" name="Elipse 89"/>
          <p:cNvSpPr/>
          <p:nvPr/>
        </p:nvSpPr>
        <p:spPr>
          <a:xfrm>
            <a:off x="6810681" y="1888115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1" name="Rectángulo 90"/>
          <p:cNvSpPr/>
          <p:nvPr/>
        </p:nvSpPr>
        <p:spPr>
          <a:xfrm>
            <a:off x="7319223" y="2131154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2" name="Conector recto 91"/>
          <p:cNvCxnSpPr/>
          <p:nvPr/>
        </p:nvCxnSpPr>
        <p:spPr>
          <a:xfrm>
            <a:off x="6740936" y="2434953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/>
          <p:cNvCxnSpPr/>
          <p:nvPr/>
        </p:nvCxnSpPr>
        <p:spPr>
          <a:xfrm>
            <a:off x="6723544" y="2412067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ángulo 93"/>
          <p:cNvSpPr/>
          <p:nvPr/>
        </p:nvSpPr>
        <p:spPr>
          <a:xfrm>
            <a:off x="6765051" y="2427766"/>
            <a:ext cx="2098595" cy="61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 smtClean="0">
                <a:solidFill>
                  <a:schemeClr val="bg1"/>
                </a:solidFill>
              </a:rPr>
              <a:t>                     Nombre                                        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dd</a:t>
            </a:r>
            <a:r>
              <a:rPr lang="es-ES" sz="400" dirty="0" smtClean="0">
                <a:solidFill>
                  <a:schemeClr val="tx1">
                    <a:lumMod val="50000"/>
                  </a:schemeClr>
                </a:solidFill>
              </a:rPr>
              <a:t>/mm/</a:t>
            </a:r>
            <a:r>
              <a:rPr lang="es-ES" sz="400" dirty="0" err="1" smtClean="0">
                <a:solidFill>
                  <a:schemeClr val="tx1">
                    <a:lumMod val="50000"/>
                  </a:schemeClr>
                </a:solidFill>
              </a:rPr>
              <a:t>yy</a:t>
            </a:r>
            <a:endParaRPr lang="es-ES" sz="10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s-ES" sz="500" dirty="0" smtClean="0">
                <a:solidFill>
                  <a:schemeClr val="bg1"/>
                </a:solidFill>
              </a:rPr>
              <a:t>                                         Último mensaje</a:t>
            </a:r>
            <a:endParaRPr lang="es-CO" sz="500" dirty="0">
              <a:solidFill>
                <a:schemeClr val="bg1"/>
              </a:solidFill>
            </a:endParaRPr>
          </a:p>
        </p:txBody>
      </p:sp>
      <p:sp>
        <p:nvSpPr>
          <p:cNvPr id="95" name="Elipse 94"/>
          <p:cNvSpPr/>
          <p:nvPr/>
        </p:nvSpPr>
        <p:spPr>
          <a:xfrm>
            <a:off x="6801985" y="2499244"/>
            <a:ext cx="477305" cy="4773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6" name="Rectángulo 95"/>
          <p:cNvSpPr/>
          <p:nvPr/>
        </p:nvSpPr>
        <p:spPr>
          <a:xfrm>
            <a:off x="7310527" y="2742283"/>
            <a:ext cx="114265" cy="114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7" name="Conector recto 96"/>
          <p:cNvCxnSpPr/>
          <p:nvPr/>
        </p:nvCxnSpPr>
        <p:spPr>
          <a:xfrm>
            <a:off x="6732240" y="3046082"/>
            <a:ext cx="2232248" cy="0"/>
          </a:xfrm>
          <a:prstGeom prst="line">
            <a:avLst/>
          </a:prstGeom>
          <a:ln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ángulo 67"/>
          <p:cNvSpPr/>
          <p:nvPr/>
        </p:nvSpPr>
        <p:spPr>
          <a:xfrm>
            <a:off x="767063" y="1482731"/>
            <a:ext cx="59936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código, esta transacción se hace desde la Actividad. Se requiere saber el identificador del contenedor, para hacer posible la carga</a:t>
            </a:r>
          </a:p>
          <a:p>
            <a:endParaRPr lang="es-ES" dirty="0" smtClean="0">
              <a:solidFill>
                <a:schemeClr val="tx1"/>
              </a:solidFill>
            </a:endParaRPr>
          </a:p>
          <a:p>
            <a:endParaRPr lang="es-CO" dirty="0" smtClean="0">
              <a:solidFill>
                <a:schemeClr val="tx1"/>
              </a:solidFill>
            </a:endParaRPr>
          </a:p>
          <a:p>
            <a:r>
              <a:rPr lang="es-CO" dirty="0" err="1" smtClean="0">
                <a:solidFill>
                  <a:schemeClr val="tx1"/>
                </a:solidFill>
              </a:rPr>
              <a:t>fragment</a:t>
            </a:r>
            <a:r>
              <a:rPr lang="es-CO" dirty="0" smtClean="0">
                <a:solidFill>
                  <a:schemeClr val="tx1"/>
                </a:solidFill>
              </a:rPr>
              <a:t> </a:t>
            </a:r>
            <a:r>
              <a:rPr lang="es-CO" dirty="0">
                <a:solidFill>
                  <a:schemeClr val="tx1"/>
                </a:solidFill>
              </a:rPr>
              <a:t>= new </a:t>
            </a:r>
            <a:r>
              <a:rPr lang="es-CO" dirty="0" err="1" smtClean="0">
                <a:solidFill>
                  <a:schemeClr val="tx1"/>
                </a:solidFill>
              </a:rPr>
              <a:t>ChatFragment</a:t>
            </a:r>
            <a:r>
              <a:rPr lang="es-CO" dirty="0" smtClean="0">
                <a:solidFill>
                  <a:schemeClr val="tx1"/>
                </a:solidFill>
              </a:rPr>
              <a:t>();</a:t>
            </a:r>
          </a:p>
          <a:p>
            <a:r>
              <a:rPr lang="es-CO" dirty="0" err="1" smtClean="0">
                <a:solidFill>
                  <a:schemeClr val="tx1"/>
                </a:solidFill>
              </a:rPr>
              <a:t>FragmentManager</a:t>
            </a:r>
            <a:r>
              <a:rPr lang="es-CO" dirty="0" smtClean="0">
                <a:solidFill>
                  <a:schemeClr val="tx1"/>
                </a:solidFill>
              </a:rPr>
              <a:t> </a:t>
            </a:r>
            <a:r>
              <a:rPr lang="es-CO" dirty="0" err="1">
                <a:solidFill>
                  <a:schemeClr val="tx1"/>
                </a:solidFill>
              </a:rPr>
              <a:t>fragmentManager</a:t>
            </a:r>
            <a:r>
              <a:rPr lang="es-CO" dirty="0">
                <a:solidFill>
                  <a:schemeClr val="tx1"/>
                </a:solidFill>
              </a:rPr>
              <a:t> </a:t>
            </a:r>
            <a:r>
              <a:rPr lang="es-CO" dirty="0" smtClean="0">
                <a:solidFill>
                  <a:schemeClr val="tx1"/>
                </a:solidFill>
              </a:rPr>
              <a:t>= </a:t>
            </a:r>
            <a:r>
              <a:rPr lang="es-CO" dirty="0" err="1" smtClean="0">
                <a:solidFill>
                  <a:schemeClr val="tx1"/>
                </a:solidFill>
              </a:rPr>
              <a:t>getSupportFragmentManager</a:t>
            </a:r>
            <a:r>
              <a:rPr lang="es-CO" dirty="0" smtClean="0">
                <a:solidFill>
                  <a:schemeClr val="tx1"/>
                </a:solidFill>
              </a:rPr>
              <a:t>();</a:t>
            </a:r>
            <a:endParaRPr lang="es-CO" dirty="0">
              <a:solidFill>
                <a:schemeClr val="tx1"/>
              </a:solidFill>
            </a:endParaRPr>
          </a:p>
          <a:p>
            <a:r>
              <a:rPr lang="es-CO" dirty="0" err="1">
                <a:solidFill>
                  <a:schemeClr val="tx1"/>
                </a:solidFill>
              </a:rPr>
              <a:t>FragmentTransaction</a:t>
            </a:r>
            <a:r>
              <a:rPr lang="es-CO" dirty="0">
                <a:solidFill>
                  <a:schemeClr val="tx1"/>
                </a:solidFill>
              </a:rPr>
              <a:t> </a:t>
            </a:r>
            <a:r>
              <a:rPr lang="es-CO" dirty="0" err="1">
                <a:solidFill>
                  <a:schemeClr val="tx1"/>
                </a:solidFill>
              </a:rPr>
              <a:t>transaction</a:t>
            </a:r>
            <a:r>
              <a:rPr lang="es-CO" dirty="0">
                <a:solidFill>
                  <a:schemeClr val="tx1"/>
                </a:solidFill>
              </a:rPr>
              <a:t> = </a:t>
            </a:r>
            <a:r>
              <a:rPr lang="es-CO" dirty="0" err="1">
                <a:solidFill>
                  <a:schemeClr val="tx1"/>
                </a:solidFill>
              </a:rPr>
              <a:t>fragmentManager.beginTransaction</a:t>
            </a:r>
            <a:r>
              <a:rPr lang="es-CO" dirty="0" smtClean="0">
                <a:solidFill>
                  <a:schemeClr val="tx1"/>
                </a:solidFill>
              </a:rPr>
              <a:t>();</a:t>
            </a:r>
            <a:endParaRPr lang="es-CO" dirty="0">
              <a:solidFill>
                <a:schemeClr val="tx1"/>
              </a:solidFill>
            </a:endParaRPr>
          </a:p>
          <a:p>
            <a:r>
              <a:rPr lang="es-CO" dirty="0" err="1" smtClean="0">
                <a:solidFill>
                  <a:schemeClr val="tx1"/>
                </a:solidFill>
              </a:rPr>
              <a:t>transaction.replace</a:t>
            </a:r>
            <a:r>
              <a:rPr lang="es-CO" dirty="0" smtClean="0">
                <a:solidFill>
                  <a:schemeClr val="tx1"/>
                </a:solidFill>
              </a:rPr>
              <a:t>(</a:t>
            </a:r>
            <a:r>
              <a:rPr lang="es-CO" dirty="0" err="1" smtClean="0">
                <a:solidFill>
                  <a:schemeClr val="tx1"/>
                </a:solidFill>
              </a:rPr>
              <a:t>R.id.contenedor</a:t>
            </a:r>
            <a:r>
              <a:rPr lang="es-CO" dirty="0" smtClean="0">
                <a:solidFill>
                  <a:schemeClr val="tx1"/>
                </a:solidFill>
              </a:rPr>
              <a:t>, </a:t>
            </a:r>
            <a:r>
              <a:rPr lang="es-CO" dirty="0" err="1" smtClean="0">
                <a:solidFill>
                  <a:schemeClr val="tx1"/>
                </a:solidFill>
              </a:rPr>
              <a:t>fragment</a:t>
            </a:r>
            <a:r>
              <a:rPr lang="es-CO" dirty="0" smtClean="0">
                <a:solidFill>
                  <a:schemeClr val="tx1"/>
                </a:solidFill>
              </a:rPr>
              <a:t>);</a:t>
            </a:r>
            <a:endParaRPr lang="es-CO" dirty="0">
              <a:solidFill>
                <a:schemeClr val="tx1"/>
              </a:solidFill>
            </a:endParaRPr>
          </a:p>
          <a:p>
            <a:r>
              <a:rPr lang="es-CO" dirty="0" err="1">
                <a:solidFill>
                  <a:schemeClr val="tx1"/>
                </a:solidFill>
              </a:rPr>
              <a:t>transaction.commit</a:t>
            </a:r>
            <a:r>
              <a:rPr lang="es-CO" dirty="0">
                <a:solidFill>
                  <a:schemeClr val="tx1"/>
                </a:solidFill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85515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Fragments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UML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852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ángulo 24"/>
          <p:cNvSpPr/>
          <p:nvPr/>
        </p:nvSpPr>
        <p:spPr>
          <a:xfrm>
            <a:off x="4205114" y="1059582"/>
            <a:ext cx="4746784" cy="461061"/>
          </a:xfrm>
          <a:prstGeom prst="rect">
            <a:avLst/>
          </a:prstGeom>
          <a:solidFill>
            <a:srgbClr val="0730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</a:t>
            </a:r>
            <a:r>
              <a:rPr lang="es-ES" dirty="0" smtClean="0"/>
              <a:t>: UML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2960" y="1384301"/>
            <a:ext cx="2956952" cy="3017520"/>
          </a:xfrm>
        </p:spPr>
        <p:txBody>
          <a:bodyPr/>
          <a:lstStyle/>
          <a:p>
            <a:r>
              <a:rPr lang="es-ES" dirty="0" smtClean="0"/>
              <a:t>Para el ejemplo de WhatsApp, el UML se separa de la siguiente forma.</a:t>
            </a:r>
          </a:p>
          <a:p>
            <a:endParaRPr lang="es-ES" dirty="0"/>
          </a:p>
          <a:p>
            <a:r>
              <a:rPr lang="es-ES" dirty="0" smtClean="0"/>
              <a:t>Donde la Actividad con el contenedor contiene cada uno de los fragmentos como variable global</a:t>
            </a:r>
            <a:endParaRPr lang="es-CO" dirty="0"/>
          </a:p>
        </p:txBody>
      </p:sp>
      <p:pic>
        <p:nvPicPr>
          <p:cNvPr id="4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6091528" y="517668"/>
            <a:ext cx="1296144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 5"/>
          <p:cNvSpPr/>
          <p:nvPr/>
        </p:nvSpPr>
        <p:spPr>
          <a:xfrm>
            <a:off x="4578856" y="2886195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 6"/>
          <p:cNvSpPr/>
          <p:nvPr/>
        </p:nvSpPr>
        <p:spPr>
          <a:xfrm>
            <a:off x="5727556" y="2893061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 7"/>
          <p:cNvSpPr/>
          <p:nvPr/>
        </p:nvSpPr>
        <p:spPr>
          <a:xfrm>
            <a:off x="6876256" y="2893061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/>
          <p:cNvSpPr/>
          <p:nvPr/>
        </p:nvSpPr>
        <p:spPr>
          <a:xfrm>
            <a:off x="8024956" y="2896230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ombo 9"/>
          <p:cNvSpPr/>
          <p:nvPr/>
        </p:nvSpPr>
        <p:spPr>
          <a:xfrm>
            <a:off x="5718530" y="843558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ombo 10"/>
          <p:cNvSpPr/>
          <p:nvPr/>
        </p:nvSpPr>
        <p:spPr>
          <a:xfrm>
            <a:off x="5717786" y="1629478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ombo 11"/>
          <p:cNvSpPr/>
          <p:nvPr/>
        </p:nvSpPr>
        <p:spPr>
          <a:xfrm>
            <a:off x="7387672" y="848212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ombo 12"/>
          <p:cNvSpPr/>
          <p:nvPr/>
        </p:nvSpPr>
        <p:spPr>
          <a:xfrm>
            <a:off x="7386928" y="1634132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" name="Conector angular 14"/>
          <p:cNvCxnSpPr>
            <a:stCxn id="10" idx="1"/>
            <a:endCxn id="6" idx="0"/>
          </p:cNvCxnSpPr>
          <p:nvPr/>
        </p:nvCxnSpPr>
        <p:spPr>
          <a:xfrm rot="10800000" flipV="1">
            <a:off x="5082912" y="951569"/>
            <a:ext cx="635618" cy="193462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angular 15"/>
          <p:cNvCxnSpPr>
            <a:stCxn id="11" idx="1"/>
            <a:endCxn id="7" idx="0"/>
          </p:cNvCxnSpPr>
          <p:nvPr/>
        </p:nvCxnSpPr>
        <p:spPr>
          <a:xfrm rot="10800000" flipH="1" flipV="1">
            <a:off x="5717786" y="1737489"/>
            <a:ext cx="513826" cy="1155571"/>
          </a:xfrm>
          <a:prstGeom prst="bentConnector4">
            <a:avLst>
              <a:gd name="adj1" fmla="val -44490"/>
              <a:gd name="adj2" fmla="val 546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angular 18"/>
          <p:cNvCxnSpPr>
            <a:stCxn id="13" idx="3"/>
            <a:endCxn id="8" idx="0"/>
          </p:cNvCxnSpPr>
          <p:nvPr/>
        </p:nvCxnSpPr>
        <p:spPr>
          <a:xfrm flipH="1">
            <a:off x="7380312" y="1742144"/>
            <a:ext cx="380358" cy="1150917"/>
          </a:xfrm>
          <a:prstGeom prst="bentConnector4">
            <a:avLst>
              <a:gd name="adj1" fmla="val -60101"/>
              <a:gd name="adj2" fmla="val 5469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r 21"/>
          <p:cNvCxnSpPr>
            <a:stCxn id="12" idx="3"/>
            <a:endCxn id="9" idx="0"/>
          </p:cNvCxnSpPr>
          <p:nvPr/>
        </p:nvCxnSpPr>
        <p:spPr>
          <a:xfrm>
            <a:off x="7761414" y="956224"/>
            <a:ext cx="767598" cy="194000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/>
          <p:cNvSpPr/>
          <p:nvPr/>
        </p:nvSpPr>
        <p:spPr>
          <a:xfrm>
            <a:off x="6098144" y="517668"/>
            <a:ext cx="1296144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MainActivity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6098144" y="844958"/>
            <a:ext cx="1296144" cy="1243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700" dirty="0" err="1" smtClean="0">
                <a:solidFill>
                  <a:schemeClr val="bg1"/>
                </a:solidFill>
              </a:rPr>
              <a:t>fragmentA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CameraFragment</a:t>
            </a:r>
            <a:endParaRPr lang="es-ES" sz="700" dirty="0" smtClean="0">
              <a:solidFill>
                <a:schemeClr val="bg1"/>
              </a:solidFill>
            </a:endParaRPr>
          </a:p>
          <a:p>
            <a:r>
              <a:rPr lang="es-ES" sz="700" dirty="0" err="1" smtClean="0">
                <a:solidFill>
                  <a:schemeClr val="bg1"/>
                </a:solidFill>
              </a:rPr>
              <a:t>fragmentB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ChatFragment</a:t>
            </a:r>
            <a:endParaRPr lang="es-CO" sz="700" dirty="0">
              <a:solidFill>
                <a:schemeClr val="bg1"/>
              </a:solidFill>
            </a:endParaRPr>
          </a:p>
          <a:p>
            <a:r>
              <a:rPr lang="es-ES" sz="700" dirty="0" err="1" smtClean="0">
                <a:solidFill>
                  <a:schemeClr val="bg1"/>
                </a:solidFill>
              </a:rPr>
              <a:t>fragmentC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StatusFragment</a:t>
            </a:r>
            <a:endParaRPr lang="es-CO" sz="700" dirty="0">
              <a:solidFill>
                <a:schemeClr val="bg1"/>
              </a:solidFill>
            </a:endParaRPr>
          </a:p>
          <a:p>
            <a:r>
              <a:rPr lang="es-ES" sz="700" dirty="0" err="1" smtClean="0">
                <a:solidFill>
                  <a:schemeClr val="bg1"/>
                </a:solidFill>
              </a:rPr>
              <a:t>fragmentD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CallsFragment</a:t>
            </a:r>
            <a:endParaRPr lang="es-CO" sz="700" dirty="0">
              <a:solidFill>
                <a:schemeClr val="bg1"/>
              </a:solidFill>
            </a:endParaRPr>
          </a:p>
          <a:p>
            <a:endParaRPr lang="es-CO" sz="700" dirty="0">
              <a:solidFill>
                <a:schemeClr val="bg1"/>
              </a:solidFill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4585021" y="2886194"/>
            <a:ext cx="1001947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CameraFragment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5733721" y="2893060"/>
            <a:ext cx="1001947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ChatFragment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30" name="Rectángulo 29"/>
          <p:cNvSpPr/>
          <p:nvPr/>
        </p:nvSpPr>
        <p:spPr>
          <a:xfrm>
            <a:off x="6876256" y="2893060"/>
            <a:ext cx="1008112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StatusFragment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8025102" y="2893060"/>
            <a:ext cx="1008112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CallsFragment</a:t>
            </a:r>
            <a:endParaRPr lang="es-CO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423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ángulo 24"/>
          <p:cNvSpPr/>
          <p:nvPr/>
        </p:nvSpPr>
        <p:spPr>
          <a:xfrm>
            <a:off x="4205114" y="1059582"/>
            <a:ext cx="4746784" cy="461061"/>
          </a:xfrm>
          <a:prstGeom prst="rect">
            <a:avLst/>
          </a:prstGeom>
          <a:solidFill>
            <a:srgbClr val="0730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</a:t>
            </a:r>
            <a:r>
              <a:rPr lang="es-ES" dirty="0" smtClean="0"/>
              <a:t>: UML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2960" y="1384301"/>
            <a:ext cx="2956952" cy="3017520"/>
          </a:xfrm>
        </p:spPr>
        <p:txBody>
          <a:bodyPr/>
          <a:lstStyle/>
          <a:p>
            <a:r>
              <a:rPr lang="es-ES" dirty="0" smtClean="0"/>
              <a:t>Cada uno de los </a:t>
            </a:r>
            <a:r>
              <a:rPr lang="es-ES" dirty="0" err="1" smtClean="0"/>
              <a:t>Fragments</a:t>
            </a:r>
            <a:r>
              <a:rPr lang="es-ES" dirty="0" smtClean="0"/>
              <a:t> puede necesitar comunicar datos a la actividad o a sus </a:t>
            </a:r>
            <a:r>
              <a:rPr lang="es-ES" dirty="0" err="1" smtClean="0"/>
              <a:t>Fragments</a:t>
            </a:r>
            <a:r>
              <a:rPr lang="es-ES" dirty="0" smtClean="0"/>
              <a:t> hermanos.</a:t>
            </a:r>
          </a:p>
          <a:p>
            <a:endParaRPr lang="es-ES" dirty="0"/>
          </a:p>
          <a:p>
            <a:r>
              <a:rPr lang="es-ES" sz="2800" dirty="0" smtClean="0"/>
              <a:t>¿CÓMO SE PUEDEN COMUNICAR?</a:t>
            </a:r>
            <a:endParaRPr lang="es-CO" sz="2800" dirty="0"/>
          </a:p>
        </p:txBody>
      </p:sp>
      <p:pic>
        <p:nvPicPr>
          <p:cNvPr id="4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6091528" y="517668"/>
            <a:ext cx="1296144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 5"/>
          <p:cNvSpPr/>
          <p:nvPr/>
        </p:nvSpPr>
        <p:spPr>
          <a:xfrm>
            <a:off x="4578856" y="2886195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 6"/>
          <p:cNvSpPr/>
          <p:nvPr/>
        </p:nvSpPr>
        <p:spPr>
          <a:xfrm>
            <a:off x="5727556" y="2893061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 7"/>
          <p:cNvSpPr/>
          <p:nvPr/>
        </p:nvSpPr>
        <p:spPr>
          <a:xfrm>
            <a:off x="6876256" y="2893061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/>
          <p:cNvSpPr/>
          <p:nvPr/>
        </p:nvSpPr>
        <p:spPr>
          <a:xfrm>
            <a:off x="8024956" y="2896230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ombo 9"/>
          <p:cNvSpPr/>
          <p:nvPr/>
        </p:nvSpPr>
        <p:spPr>
          <a:xfrm>
            <a:off x="5718530" y="843558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ombo 10"/>
          <p:cNvSpPr/>
          <p:nvPr/>
        </p:nvSpPr>
        <p:spPr>
          <a:xfrm>
            <a:off x="5717786" y="1629478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ombo 11"/>
          <p:cNvSpPr/>
          <p:nvPr/>
        </p:nvSpPr>
        <p:spPr>
          <a:xfrm>
            <a:off x="7387672" y="848212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ombo 12"/>
          <p:cNvSpPr/>
          <p:nvPr/>
        </p:nvSpPr>
        <p:spPr>
          <a:xfrm>
            <a:off x="7386928" y="1634132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" name="Conector angular 14"/>
          <p:cNvCxnSpPr>
            <a:stCxn id="10" idx="1"/>
            <a:endCxn id="6" idx="0"/>
          </p:cNvCxnSpPr>
          <p:nvPr/>
        </p:nvCxnSpPr>
        <p:spPr>
          <a:xfrm rot="10800000" flipV="1">
            <a:off x="5082912" y="951569"/>
            <a:ext cx="635618" cy="193462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angular 15"/>
          <p:cNvCxnSpPr>
            <a:stCxn id="11" idx="1"/>
            <a:endCxn id="7" idx="0"/>
          </p:cNvCxnSpPr>
          <p:nvPr/>
        </p:nvCxnSpPr>
        <p:spPr>
          <a:xfrm rot="10800000" flipH="1" flipV="1">
            <a:off x="5717786" y="1737489"/>
            <a:ext cx="513826" cy="1155571"/>
          </a:xfrm>
          <a:prstGeom prst="bentConnector4">
            <a:avLst>
              <a:gd name="adj1" fmla="val -44490"/>
              <a:gd name="adj2" fmla="val 546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angular 18"/>
          <p:cNvCxnSpPr>
            <a:stCxn id="13" idx="3"/>
            <a:endCxn id="8" idx="0"/>
          </p:cNvCxnSpPr>
          <p:nvPr/>
        </p:nvCxnSpPr>
        <p:spPr>
          <a:xfrm flipH="1">
            <a:off x="7380312" y="1742144"/>
            <a:ext cx="380358" cy="1150917"/>
          </a:xfrm>
          <a:prstGeom prst="bentConnector4">
            <a:avLst>
              <a:gd name="adj1" fmla="val -60101"/>
              <a:gd name="adj2" fmla="val 5469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r 21"/>
          <p:cNvCxnSpPr>
            <a:stCxn id="12" idx="3"/>
            <a:endCxn id="9" idx="0"/>
          </p:cNvCxnSpPr>
          <p:nvPr/>
        </p:nvCxnSpPr>
        <p:spPr>
          <a:xfrm>
            <a:off x="7761414" y="956224"/>
            <a:ext cx="767598" cy="194000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/>
          <p:cNvSpPr/>
          <p:nvPr/>
        </p:nvSpPr>
        <p:spPr>
          <a:xfrm>
            <a:off x="6098144" y="517668"/>
            <a:ext cx="1296144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MainActivity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6098144" y="844958"/>
            <a:ext cx="1296144" cy="1243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700" dirty="0" err="1" smtClean="0">
                <a:solidFill>
                  <a:schemeClr val="bg1"/>
                </a:solidFill>
              </a:rPr>
              <a:t>fragmentA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CameraFragment</a:t>
            </a:r>
            <a:endParaRPr lang="es-ES" sz="700" dirty="0" smtClean="0">
              <a:solidFill>
                <a:schemeClr val="bg1"/>
              </a:solidFill>
            </a:endParaRPr>
          </a:p>
          <a:p>
            <a:r>
              <a:rPr lang="es-ES" sz="700" dirty="0" err="1" smtClean="0">
                <a:solidFill>
                  <a:schemeClr val="bg1"/>
                </a:solidFill>
              </a:rPr>
              <a:t>fragmentB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ChatFragment</a:t>
            </a:r>
            <a:endParaRPr lang="es-CO" sz="700" dirty="0">
              <a:solidFill>
                <a:schemeClr val="bg1"/>
              </a:solidFill>
            </a:endParaRPr>
          </a:p>
          <a:p>
            <a:r>
              <a:rPr lang="es-ES" sz="700" dirty="0" err="1" smtClean="0">
                <a:solidFill>
                  <a:schemeClr val="bg1"/>
                </a:solidFill>
              </a:rPr>
              <a:t>fragmentC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StatusFragment</a:t>
            </a:r>
            <a:endParaRPr lang="es-CO" sz="700" dirty="0">
              <a:solidFill>
                <a:schemeClr val="bg1"/>
              </a:solidFill>
            </a:endParaRPr>
          </a:p>
          <a:p>
            <a:r>
              <a:rPr lang="es-ES" sz="700" dirty="0" err="1" smtClean="0">
                <a:solidFill>
                  <a:schemeClr val="bg1"/>
                </a:solidFill>
              </a:rPr>
              <a:t>fragmentD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CallsFragment</a:t>
            </a:r>
            <a:endParaRPr lang="es-CO" sz="700" dirty="0">
              <a:solidFill>
                <a:schemeClr val="bg1"/>
              </a:solidFill>
            </a:endParaRPr>
          </a:p>
          <a:p>
            <a:endParaRPr lang="es-CO" sz="700" dirty="0">
              <a:solidFill>
                <a:schemeClr val="bg1"/>
              </a:solidFill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4585021" y="2886194"/>
            <a:ext cx="1001947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CameraFragment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5733721" y="2893060"/>
            <a:ext cx="1001947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ChatFragment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30" name="Rectángulo 29"/>
          <p:cNvSpPr/>
          <p:nvPr/>
        </p:nvSpPr>
        <p:spPr>
          <a:xfrm>
            <a:off x="6876256" y="2893060"/>
            <a:ext cx="1008112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StatusFragment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8025102" y="2893060"/>
            <a:ext cx="1008112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CallsFragment</a:t>
            </a:r>
            <a:endParaRPr lang="es-CO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28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ángulo 24"/>
          <p:cNvSpPr/>
          <p:nvPr/>
        </p:nvSpPr>
        <p:spPr>
          <a:xfrm>
            <a:off x="4205114" y="1059582"/>
            <a:ext cx="4746784" cy="461061"/>
          </a:xfrm>
          <a:prstGeom prst="rect">
            <a:avLst/>
          </a:prstGeom>
          <a:solidFill>
            <a:srgbClr val="0730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</a:t>
            </a:r>
            <a:r>
              <a:rPr lang="es-ES" dirty="0" smtClean="0"/>
              <a:t>: UML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2960" y="1384301"/>
            <a:ext cx="2956952" cy="3017520"/>
          </a:xfrm>
        </p:spPr>
        <p:txBody>
          <a:bodyPr/>
          <a:lstStyle/>
          <a:p>
            <a:r>
              <a:rPr lang="es-ES" dirty="0" smtClean="0"/>
              <a:t>Cada uno de los </a:t>
            </a:r>
            <a:r>
              <a:rPr lang="es-ES" dirty="0" err="1" smtClean="0"/>
              <a:t>Fragments</a:t>
            </a:r>
            <a:r>
              <a:rPr lang="es-ES" dirty="0" smtClean="0"/>
              <a:t> puede necesitar comunicar datos a la actividad o a sus </a:t>
            </a:r>
            <a:r>
              <a:rPr lang="es-ES" dirty="0" err="1" smtClean="0"/>
              <a:t>Fragments</a:t>
            </a:r>
            <a:r>
              <a:rPr lang="es-ES" dirty="0" smtClean="0"/>
              <a:t> hermanos.</a:t>
            </a:r>
          </a:p>
          <a:p>
            <a:endParaRPr lang="es-ES" dirty="0"/>
          </a:p>
          <a:p>
            <a:r>
              <a:rPr lang="es-ES" sz="2800" dirty="0" smtClean="0"/>
              <a:t>PATRÓN OBSERVER</a:t>
            </a:r>
            <a:endParaRPr lang="es-CO" sz="2800" dirty="0"/>
          </a:p>
        </p:txBody>
      </p:sp>
      <p:pic>
        <p:nvPicPr>
          <p:cNvPr id="4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6091528" y="517668"/>
            <a:ext cx="1296144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 5"/>
          <p:cNvSpPr/>
          <p:nvPr/>
        </p:nvSpPr>
        <p:spPr>
          <a:xfrm>
            <a:off x="4578856" y="2886195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 6"/>
          <p:cNvSpPr/>
          <p:nvPr/>
        </p:nvSpPr>
        <p:spPr>
          <a:xfrm>
            <a:off x="5727556" y="2893061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 7"/>
          <p:cNvSpPr/>
          <p:nvPr/>
        </p:nvSpPr>
        <p:spPr>
          <a:xfrm>
            <a:off x="6876256" y="2893061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/>
          <p:cNvSpPr/>
          <p:nvPr/>
        </p:nvSpPr>
        <p:spPr>
          <a:xfrm>
            <a:off x="8024956" y="2896230"/>
            <a:ext cx="1008112" cy="1570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ombo 9"/>
          <p:cNvSpPr/>
          <p:nvPr/>
        </p:nvSpPr>
        <p:spPr>
          <a:xfrm>
            <a:off x="5718530" y="843558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ombo 10"/>
          <p:cNvSpPr/>
          <p:nvPr/>
        </p:nvSpPr>
        <p:spPr>
          <a:xfrm>
            <a:off x="5717786" y="1629478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ombo 11"/>
          <p:cNvSpPr/>
          <p:nvPr/>
        </p:nvSpPr>
        <p:spPr>
          <a:xfrm>
            <a:off x="7387672" y="848212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ombo 12"/>
          <p:cNvSpPr/>
          <p:nvPr/>
        </p:nvSpPr>
        <p:spPr>
          <a:xfrm>
            <a:off x="7386928" y="1634132"/>
            <a:ext cx="373742" cy="216024"/>
          </a:xfrm>
          <a:prstGeom prst="diamond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5" name="Conector angular 14"/>
          <p:cNvCxnSpPr>
            <a:stCxn id="10" idx="1"/>
            <a:endCxn id="6" idx="0"/>
          </p:cNvCxnSpPr>
          <p:nvPr/>
        </p:nvCxnSpPr>
        <p:spPr>
          <a:xfrm rot="10800000" flipV="1">
            <a:off x="5082912" y="951569"/>
            <a:ext cx="635618" cy="193462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angular 15"/>
          <p:cNvCxnSpPr>
            <a:stCxn id="11" idx="1"/>
            <a:endCxn id="7" idx="0"/>
          </p:cNvCxnSpPr>
          <p:nvPr/>
        </p:nvCxnSpPr>
        <p:spPr>
          <a:xfrm rot="10800000" flipH="1" flipV="1">
            <a:off x="5717786" y="1737489"/>
            <a:ext cx="513826" cy="1155571"/>
          </a:xfrm>
          <a:prstGeom prst="bentConnector4">
            <a:avLst>
              <a:gd name="adj1" fmla="val -44490"/>
              <a:gd name="adj2" fmla="val 546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angular 18"/>
          <p:cNvCxnSpPr>
            <a:stCxn id="13" idx="3"/>
            <a:endCxn id="8" idx="0"/>
          </p:cNvCxnSpPr>
          <p:nvPr/>
        </p:nvCxnSpPr>
        <p:spPr>
          <a:xfrm flipH="1">
            <a:off x="7380312" y="1742144"/>
            <a:ext cx="380358" cy="1150917"/>
          </a:xfrm>
          <a:prstGeom prst="bentConnector4">
            <a:avLst>
              <a:gd name="adj1" fmla="val -60101"/>
              <a:gd name="adj2" fmla="val 5469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r 21"/>
          <p:cNvCxnSpPr>
            <a:stCxn id="12" idx="3"/>
            <a:endCxn id="9" idx="0"/>
          </p:cNvCxnSpPr>
          <p:nvPr/>
        </p:nvCxnSpPr>
        <p:spPr>
          <a:xfrm>
            <a:off x="7761414" y="956224"/>
            <a:ext cx="767598" cy="194000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/>
          <p:cNvSpPr/>
          <p:nvPr/>
        </p:nvSpPr>
        <p:spPr>
          <a:xfrm>
            <a:off x="6098144" y="517668"/>
            <a:ext cx="1296144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MainActivity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6098144" y="844958"/>
            <a:ext cx="1296144" cy="1243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700" dirty="0" err="1" smtClean="0">
                <a:solidFill>
                  <a:schemeClr val="bg1"/>
                </a:solidFill>
              </a:rPr>
              <a:t>fragmentA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CameraFragment</a:t>
            </a:r>
            <a:endParaRPr lang="es-ES" sz="700" dirty="0" smtClean="0">
              <a:solidFill>
                <a:schemeClr val="bg1"/>
              </a:solidFill>
            </a:endParaRPr>
          </a:p>
          <a:p>
            <a:r>
              <a:rPr lang="es-ES" sz="700" dirty="0" err="1" smtClean="0">
                <a:solidFill>
                  <a:schemeClr val="bg1"/>
                </a:solidFill>
              </a:rPr>
              <a:t>fragmentB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ChatFragment</a:t>
            </a:r>
            <a:endParaRPr lang="es-CO" sz="700" dirty="0">
              <a:solidFill>
                <a:schemeClr val="bg1"/>
              </a:solidFill>
            </a:endParaRPr>
          </a:p>
          <a:p>
            <a:r>
              <a:rPr lang="es-ES" sz="700" dirty="0" err="1" smtClean="0">
                <a:solidFill>
                  <a:schemeClr val="bg1"/>
                </a:solidFill>
              </a:rPr>
              <a:t>fragmentC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StatusFragment</a:t>
            </a:r>
            <a:endParaRPr lang="es-CO" sz="700" dirty="0">
              <a:solidFill>
                <a:schemeClr val="bg1"/>
              </a:solidFill>
            </a:endParaRPr>
          </a:p>
          <a:p>
            <a:r>
              <a:rPr lang="es-ES" sz="700" dirty="0" err="1" smtClean="0">
                <a:solidFill>
                  <a:schemeClr val="bg1"/>
                </a:solidFill>
              </a:rPr>
              <a:t>fragmentD</a:t>
            </a:r>
            <a:r>
              <a:rPr lang="es-ES" sz="700" dirty="0" smtClean="0">
                <a:solidFill>
                  <a:schemeClr val="bg1"/>
                </a:solidFill>
              </a:rPr>
              <a:t>: </a:t>
            </a:r>
            <a:r>
              <a:rPr lang="es-ES" sz="700" dirty="0" err="1" smtClean="0">
                <a:solidFill>
                  <a:schemeClr val="bg1"/>
                </a:solidFill>
              </a:rPr>
              <a:t>CallsFragment</a:t>
            </a:r>
            <a:endParaRPr lang="es-CO" sz="700" dirty="0">
              <a:solidFill>
                <a:schemeClr val="bg1"/>
              </a:solidFill>
            </a:endParaRPr>
          </a:p>
          <a:p>
            <a:endParaRPr lang="es-CO" sz="700" dirty="0">
              <a:solidFill>
                <a:schemeClr val="bg1"/>
              </a:solidFill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4585021" y="2886194"/>
            <a:ext cx="1001947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CameraFragment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5733721" y="2893060"/>
            <a:ext cx="1001947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ChatFragment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30" name="Rectángulo 29"/>
          <p:cNvSpPr/>
          <p:nvPr/>
        </p:nvSpPr>
        <p:spPr>
          <a:xfrm>
            <a:off x="6876256" y="2893060"/>
            <a:ext cx="1008112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StatusFragment</a:t>
            </a:r>
            <a:endParaRPr lang="es-CO" sz="900" dirty="0">
              <a:solidFill>
                <a:schemeClr val="bg1"/>
              </a:solidFill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8025102" y="2893060"/>
            <a:ext cx="1008112" cy="325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900" dirty="0" err="1" smtClean="0">
                <a:solidFill>
                  <a:schemeClr val="bg1"/>
                </a:solidFill>
              </a:rPr>
              <a:t>CallsFragment</a:t>
            </a:r>
            <a:endParaRPr lang="es-CO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67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Fragments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CICLO DE VIDA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157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Inflater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Un </a:t>
            </a:r>
            <a:r>
              <a:rPr lang="es-ES" dirty="0" err="1" smtClean="0"/>
              <a:t>inflater</a:t>
            </a:r>
            <a:r>
              <a:rPr lang="es-ES" dirty="0" smtClean="0"/>
              <a:t> permite hacer el paso entre un archivo </a:t>
            </a:r>
            <a:r>
              <a:rPr lang="es-ES" dirty="0" err="1" smtClean="0"/>
              <a:t>AndroidXML</a:t>
            </a:r>
            <a:r>
              <a:rPr lang="es-ES" dirty="0" smtClean="0"/>
              <a:t> a un View</a:t>
            </a:r>
            <a:endParaRPr lang="es-CO" dirty="0"/>
          </a:p>
        </p:txBody>
      </p:sp>
      <p:sp>
        <p:nvSpPr>
          <p:cNvPr id="4" name="4 Rectángulo"/>
          <p:cNvSpPr/>
          <p:nvPr/>
        </p:nvSpPr>
        <p:spPr>
          <a:xfrm>
            <a:off x="822960" y="192367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&lt;</a:t>
            </a:r>
            <a:r>
              <a:rPr lang="es-ES" b="1" dirty="0" err="1" smtClean="0">
                <a:solidFill>
                  <a:srgbClr val="9E5ECE"/>
                </a:solidFill>
              </a:rPr>
              <a:t>Button</a:t>
            </a:r>
            <a:r>
              <a:rPr lang="es-ES" b="1" dirty="0" smtClean="0">
                <a:solidFill>
                  <a:srgbClr val="9E5ECE"/>
                </a:solidFill>
              </a:rPr>
              <a:t>   </a:t>
            </a:r>
            <a:r>
              <a:rPr lang="es-ES" sz="1000" b="1" dirty="0" err="1" smtClean="0">
                <a:solidFill>
                  <a:schemeClr val="tx1"/>
                </a:solidFill>
              </a:rPr>
              <a:t>android:id</a:t>
            </a:r>
            <a:r>
              <a:rPr lang="es-ES" sz="1000" b="1" dirty="0" smtClean="0">
                <a:solidFill>
                  <a:schemeClr val="tx1"/>
                </a:solidFill>
              </a:rPr>
              <a:t>="@+id/</a:t>
            </a:r>
            <a:r>
              <a:rPr lang="es-ES" sz="1000" b="1" dirty="0" err="1" smtClean="0">
                <a:solidFill>
                  <a:schemeClr val="tx1"/>
                </a:solidFill>
              </a:rPr>
              <a:t>myBtn</a:t>
            </a:r>
            <a:r>
              <a:rPr lang="es-ES" sz="1000" b="1" dirty="0" smtClean="0">
                <a:solidFill>
                  <a:schemeClr val="tx1"/>
                </a:solidFill>
              </a:rPr>
              <a:t>“</a:t>
            </a:r>
          </a:p>
          <a:p>
            <a:r>
              <a:rPr lang="es-ES" sz="1000" b="1" dirty="0" err="1" smtClean="0">
                <a:solidFill>
                  <a:schemeClr val="tx1"/>
                </a:solidFill>
              </a:rPr>
              <a:t>android:text</a:t>
            </a:r>
            <a:r>
              <a:rPr lang="es-ES" sz="1000" b="1" dirty="0" smtClean="0">
                <a:solidFill>
                  <a:schemeClr val="tx1"/>
                </a:solidFill>
              </a:rPr>
              <a:t>=“</a:t>
            </a:r>
            <a:r>
              <a:rPr lang="es-ES" sz="1000" b="1" dirty="0" err="1" smtClean="0">
                <a:solidFill>
                  <a:schemeClr val="tx1"/>
                </a:solidFill>
              </a:rPr>
              <a:t>Click</a:t>
            </a:r>
            <a:r>
              <a:rPr lang="es-ES" sz="1000" b="1" dirty="0" smtClean="0">
                <a:solidFill>
                  <a:schemeClr val="tx1"/>
                </a:solidFill>
              </a:rPr>
              <a:t> me"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&gt;</a:t>
            </a:r>
          </a:p>
          <a:p>
            <a:r>
              <a:rPr lang="es-ES" b="1" dirty="0" smtClean="0">
                <a:solidFill>
                  <a:srgbClr val="9E5ECE"/>
                </a:solidFill>
              </a:rPr>
              <a:t>&lt;/</a:t>
            </a:r>
            <a:r>
              <a:rPr lang="es-ES" b="1" dirty="0" err="1" smtClean="0">
                <a:solidFill>
                  <a:srgbClr val="9E5ECE"/>
                </a:solidFill>
              </a:rPr>
              <a:t>Button</a:t>
            </a:r>
            <a:r>
              <a:rPr lang="es-ES" b="1" dirty="0" smtClean="0">
                <a:solidFill>
                  <a:srgbClr val="9E5ECE"/>
                </a:solidFill>
              </a:rPr>
              <a:t>&gt;</a:t>
            </a:r>
            <a:endParaRPr lang="es-ES" dirty="0" smtClean="0">
              <a:solidFill>
                <a:schemeClr val="tx1"/>
              </a:solidFill>
            </a:endParaRPr>
          </a:p>
          <a:p>
            <a:endParaRPr lang="es-ES" dirty="0" smtClean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969288" y="4329212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6928912" y="4306557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View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8" name="4 Rectángulo"/>
          <p:cNvSpPr/>
          <p:nvPr/>
        </p:nvSpPr>
        <p:spPr>
          <a:xfrm>
            <a:off x="6782584" y="1929142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6946140" y="2619565"/>
            <a:ext cx="1257063" cy="99228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/>
              <a:t>Click</a:t>
            </a:r>
            <a:r>
              <a:rPr lang="es-ES" dirty="0" smtClean="0"/>
              <a:t> me</a:t>
            </a:r>
            <a:endParaRPr lang="es-CO" dirty="0"/>
          </a:p>
        </p:txBody>
      </p:sp>
      <p:sp>
        <p:nvSpPr>
          <p:cNvPr id="10" name="CuadroTexto 9"/>
          <p:cNvSpPr txBox="1"/>
          <p:nvPr/>
        </p:nvSpPr>
        <p:spPr>
          <a:xfrm>
            <a:off x="2570692" y="2626080"/>
            <a:ext cx="172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El XML por si sólo es un archivo de texto plano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4890836" y="2626080"/>
            <a:ext cx="172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 smtClean="0">
                <a:solidFill>
                  <a:schemeClr val="tx1"/>
                </a:solidFill>
              </a:rPr>
              <a:t>El View es el elemento visible en pantalla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70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</a:t>
            </a:r>
            <a:r>
              <a:rPr lang="es-ES" dirty="0" smtClean="0"/>
              <a:t>: ciclo de vida (Completo)</a:t>
            </a:r>
            <a:endParaRPr lang="es-CO" dirty="0"/>
          </a:p>
        </p:txBody>
      </p:sp>
      <p:sp>
        <p:nvSpPr>
          <p:cNvPr id="4" name="Rectángulo redondeado 3"/>
          <p:cNvSpPr/>
          <p:nvPr/>
        </p:nvSpPr>
        <p:spPr>
          <a:xfrm>
            <a:off x="2552576" y="1388127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onAttach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5" name="Rectángulo redondeado 4"/>
          <p:cNvSpPr/>
          <p:nvPr/>
        </p:nvSpPr>
        <p:spPr>
          <a:xfrm>
            <a:off x="2552576" y="1870943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onCreate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6" name="Rectángulo redondeado 5"/>
          <p:cNvSpPr/>
          <p:nvPr/>
        </p:nvSpPr>
        <p:spPr>
          <a:xfrm>
            <a:off x="2552576" y="2353622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onCreateView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7" name="Rectángulo redondeado 6"/>
          <p:cNvSpPr/>
          <p:nvPr/>
        </p:nvSpPr>
        <p:spPr>
          <a:xfrm>
            <a:off x="2552576" y="2836438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onActiviyCreated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2552576" y="3319254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onStart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9" name="Rectángulo redondeado 8"/>
          <p:cNvSpPr/>
          <p:nvPr/>
        </p:nvSpPr>
        <p:spPr>
          <a:xfrm>
            <a:off x="2555776" y="3802070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onResume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0" name="Rectángulo redondeado 9"/>
          <p:cNvSpPr/>
          <p:nvPr/>
        </p:nvSpPr>
        <p:spPr>
          <a:xfrm>
            <a:off x="2552576" y="4283724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Activo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11" name="Conector recto de flecha 10"/>
          <p:cNvCxnSpPr>
            <a:stCxn id="4" idx="2"/>
            <a:endCxn id="5" idx="0"/>
          </p:cNvCxnSpPr>
          <p:nvPr/>
        </p:nvCxnSpPr>
        <p:spPr>
          <a:xfrm>
            <a:off x="3236652" y="1764385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>
            <a:off x="3236652" y="2247201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3236652" y="2729880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>
            <a:off x="3236652" y="3212696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3236652" y="3695512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/>
          <p:nvPr/>
        </p:nvCxnSpPr>
        <p:spPr>
          <a:xfrm>
            <a:off x="3230613" y="4178328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 redondeado 22"/>
          <p:cNvSpPr/>
          <p:nvPr/>
        </p:nvSpPr>
        <p:spPr>
          <a:xfrm>
            <a:off x="683568" y="1895350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smtClean="0">
                <a:solidFill>
                  <a:schemeClr val="bg1"/>
                </a:solidFill>
              </a:rPr>
              <a:t>Se crea la instancia del </a:t>
            </a:r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4" name="Rectángulo redondeado 23"/>
          <p:cNvSpPr/>
          <p:nvPr/>
        </p:nvSpPr>
        <p:spPr>
          <a:xfrm>
            <a:off x="683568" y="1388127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smtClean="0">
                <a:solidFill>
                  <a:schemeClr val="bg1"/>
                </a:solidFill>
              </a:rPr>
              <a:t>Se hace la transacción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26" name="Conector recto de flecha 25"/>
          <p:cNvCxnSpPr>
            <a:stCxn id="23" idx="0"/>
            <a:endCxn id="24" idx="2"/>
          </p:cNvCxnSpPr>
          <p:nvPr/>
        </p:nvCxnSpPr>
        <p:spPr>
          <a:xfrm flipV="1">
            <a:off x="1367644" y="1764385"/>
            <a:ext cx="0" cy="130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stCxn id="24" idx="3"/>
            <a:endCxn id="4" idx="1"/>
          </p:cNvCxnSpPr>
          <p:nvPr/>
        </p:nvCxnSpPr>
        <p:spPr>
          <a:xfrm>
            <a:off x="2051720" y="1576256"/>
            <a:ext cx="5008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ángulo redondeado 29"/>
          <p:cNvSpPr/>
          <p:nvPr/>
        </p:nvSpPr>
        <p:spPr>
          <a:xfrm>
            <a:off x="4716016" y="1390191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Reemplazado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1" name="Rectángulo redondeado 30"/>
          <p:cNvSpPr/>
          <p:nvPr/>
        </p:nvSpPr>
        <p:spPr>
          <a:xfrm>
            <a:off x="4716016" y="1870943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onPause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2" name="Rectángulo redondeado 31"/>
          <p:cNvSpPr/>
          <p:nvPr/>
        </p:nvSpPr>
        <p:spPr>
          <a:xfrm>
            <a:off x="4716016" y="2353622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onStop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3" name="Rectángulo redondeado 32"/>
          <p:cNvSpPr/>
          <p:nvPr/>
        </p:nvSpPr>
        <p:spPr>
          <a:xfrm>
            <a:off x="4716016" y="2836438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onDestroyView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4" name="Rectángulo redondeado 33"/>
          <p:cNvSpPr/>
          <p:nvPr/>
        </p:nvSpPr>
        <p:spPr>
          <a:xfrm>
            <a:off x="4716016" y="3319254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onDestroy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5" name="Rectángulo redondeado 34"/>
          <p:cNvSpPr/>
          <p:nvPr/>
        </p:nvSpPr>
        <p:spPr>
          <a:xfrm>
            <a:off x="4719216" y="3802070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onDettach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6" name="Rectángulo redondeado 35"/>
          <p:cNvSpPr/>
          <p:nvPr/>
        </p:nvSpPr>
        <p:spPr>
          <a:xfrm>
            <a:off x="4716016" y="4283724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Muere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37" name="Conector recto de flecha 36"/>
          <p:cNvCxnSpPr>
            <a:endCxn id="31" idx="0"/>
          </p:cNvCxnSpPr>
          <p:nvPr/>
        </p:nvCxnSpPr>
        <p:spPr>
          <a:xfrm>
            <a:off x="5400092" y="1764385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/>
          <p:cNvCxnSpPr/>
          <p:nvPr/>
        </p:nvCxnSpPr>
        <p:spPr>
          <a:xfrm>
            <a:off x="5400092" y="2247201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/>
          <p:nvPr/>
        </p:nvCxnSpPr>
        <p:spPr>
          <a:xfrm>
            <a:off x="5400092" y="2729880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/>
          <p:nvPr/>
        </p:nvCxnSpPr>
        <p:spPr>
          <a:xfrm>
            <a:off x="5400092" y="3212696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/>
          <p:cNvCxnSpPr/>
          <p:nvPr/>
        </p:nvCxnSpPr>
        <p:spPr>
          <a:xfrm>
            <a:off x="5400092" y="3695512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/>
          <p:cNvCxnSpPr/>
          <p:nvPr/>
        </p:nvCxnSpPr>
        <p:spPr>
          <a:xfrm>
            <a:off x="5394053" y="4178328"/>
            <a:ext cx="0" cy="106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117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</a:t>
            </a:r>
            <a:r>
              <a:rPr lang="es-ES" dirty="0" smtClean="0"/>
              <a:t>: ciclo de vida (Simplificado)</a:t>
            </a:r>
            <a:endParaRPr lang="es-CO" dirty="0"/>
          </a:p>
        </p:txBody>
      </p:sp>
      <p:sp>
        <p:nvSpPr>
          <p:cNvPr id="4" name="Rectángulo redondeado 3"/>
          <p:cNvSpPr/>
          <p:nvPr/>
        </p:nvSpPr>
        <p:spPr>
          <a:xfrm>
            <a:off x="2552576" y="2635607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onAttach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6" name="Rectángulo redondeado 5"/>
          <p:cNvSpPr/>
          <p:nvPr/>
        </p:nvSpPr>
        <p:spPr>
          <a:xfrm>
            <a:off x="2552576" y="3457086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onCreateView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0" name="Rectángulo redondeado 9"/>
          <p:cNvSpPr/>
          <p:nvPr/>
        </p:nvSpPr>
        <p:spPr>
          <a:xfrm>
            <a:off x="2552576" y="4283724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Activo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12" name="Conector recto de flecha 11"/>
          <p:cNvCxnSpPr>
            <a:stCxn id="4" idx="2"/>
          </p:cNvCxnSpPr>
          <p:nvPr/>
        </p:nvCxnSpPr>
        <p:spPr>
          <a:xfrm>
            <a:off x="3236652" y="3011865"/>
            <a:ext cx="0" cy="4453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>
            <a:endCxn id="10" idx="0"/>
          </p:cNvCxnSpPr>
          <p:nvPr/>
        </p:nvCxnSpPr>
        <p:spPr>
          <a:xfrm>
            <a:off x="3236652" y="3833344"/>
            <a:ext cx="0" cy="4503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 redondeado 22"/>
          <p:cNvSpPr/>
          <p:nvPr/>
        </p:nvSpPr>
        <p:spPr>
          <a:xfrm>
            <a:off x="683568" y="1895350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smtClean="0">
                <a:solidFill>
                  <a:schemeClr val="bg1"/>
                </a:solidFill>
              </a:rPr>
              <a:t>Se crea la instancia del </a:t>
            </a:r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4" name="Rectángulo redondeado 23"/>
          <p:cNvSpPr/>
          <p:nvPr/>
        </p:nvSpPr>
        <p:spPr>
          <a:xfrm>
            <a:off x="683568" y="1388127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smtClean="0">
                <a:solidFill>
                  <a:schemeClr val="bg1"/>
                </a:solidFill>
              </a:rPr>
              <a:t>Se hace la transacción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26" name="Conector recto de flecha 25"/>
          <p:cNvCxnSpPr>
            <a:stCxn id="23" idx="0"/>
            <a:endCxn id="24" idx="2"/>
          </p:cNvCxnSpPr>
          <p:nvPr/>
        </p:nvCxnSpPr>
        <p:spPr>
          <a:xfrm flipV="1">
            <a:off x="1367644" y="1764385"/>
            <a:ext cx="0" cy="130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ángulo redondeado 29"/>
          <p:cNvSpPr/>
          <p:nvPr/>
        </p:nvSpPr>
        <p:spPr>
          <a:xfrm>
            <a:off x="4716016" y="1390191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Reemplazado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4" name="Rectángulo redondeado 33"/>
          <p:cNvSpPr/>
          <p:nvPr/>
        </p:nvSpPr>
        <p:spPr>
          <a:xfrm>
            <a:off x="4716016" y="2648828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onDestroy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5" name="Rectángulo redondeado 34"/>
          <p:cNvSpPr/>
          <p:nvPr/>
        </p:nvSpPr>
        <p:spPr>
          <a:xfrm>
            <a:off x="4716801" y="3457086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onDettach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6" name="Rectángulo redondeado 35"/>
          <p:cNvSpPr/>
          <p:nvPr/>
        </p:nvSpPr>
        <p:spPr>
          <a:xfrm>
            <a:off x="4716016" y="4283724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Muere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40" name="Conector recto de flecha 39"/>
          <p:cNvCxnSpPr>
            <a:stCxn id="30" idx="2"/>
          </p:cNvCxnSpPr>
          <p:nvPr/>
        </p:nvCxnSpPr>
        <p:spPr>
          <a:xfrm>
            <a:off x="5400092" y="1766449"/>
            <a:ext cx="0" cy="882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/>
          <p:cNvCxnSpPr>
            <a:stCxn id="34" idx="2"/>
            <a:endCxn id="35" idx="0"/>
          </p:cNvCxnSpPr>
          <p:nvPr/>
        </p:nvCxnSpPr>
        <p:spPr>
          <a:xfrm>
            <a:off x="5400092" y="3025086"/>
            <a:ext cx="785" cy="432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/>
          <p:cNvCxnSpPr>
            <a:stCxn id="35" idx="2"/>
            <a:endCxn id="36" idx="0"/>
          </p:cNvCxnSpPr>
          <p:nvPr/>
        </p:nvCxnSpPr>
        <p:spPr>
          <a:xfrm flipH="1">
            <a:off x="5400092" y="3833344"/>
            <a:ext cx="785" cy="4503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angular 16"/>
          <p:cNvCxnSpPr>
            <a:stCxn id="24" idx="3"/>
            <a:endCxn id="4" idx="0"/>
          </p:cNvCxnSpPr>
          <p:nvPr/>
        </p:nvCxnSpPr>
        <p:spPr>
          <a:xfrm>
            <a:off x="2051720" y="1576256"/>
            <a:ext cx="1184932" cy="105935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16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</a:t>
            </a:r>
            <a:r>
              <a:rPr lang="es-ES" dirty="0" smtClean="0"/>
              <a:t>: ciclo de vida (Simplificado)</a:t>
            </a:r>
            <a:endParaRPr lang="es-CO" dirty="0"/>
          </a:p>
        </p:txBody>
      </p:sp>
      <p:sp>
        <p:nvSpPr>
          <p:cNvPr id="4" name="Rectángulo redondeado 3"/>
          <p:cNvSpPr/>
          <p:nvPr/>
        </p:nvSpPr>
        <p:spPr>
          <a:xfrm>
            <a:off x="2552576" y="2635607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onAttach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6" name="Rectángulo redondeado 5"/>
          <p:cNvSpPr/>
          <p:nvPr/>
        </p:nvSpPr>
        <p:spPr>
          <a:xfrm>
            <a:off x="2552576" y="3457086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onCreateView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0" name="Rectángulo redondeado 9"/>
          <p:cNvSpPr/>
          <p:nvPr/>
        </p:nvSpPr>
        <p:spPr>
          <a:xfrm>
            <a:off x="2552576" y="4283724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Activo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12" name="Conector recto de flecha 11"/>
          <p:cNvCxnSpPr>
            <a:stCxn id="4" idx="2"/>
          </p:cNvCxnSpPr>
          <p:nvPr/>
        </p:nvCxnSpPr>
        <p:spPr>
          <a:xfrm>
            <a:off x="3236652" y="3011865"/>
            <a:ext cx="0" cy="4453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>
            <a:endCxn id="10" idx="0"/>
          </p:cNvCxnSpPr>
          <p:nvPr/>
        </p:nvCxnSpPr>
        <p:spPr>
          <a:xfrm>
            <a:off x="3236652" y="3833344"/>
            <a:ext cx="0" cy="4503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 redondeado 22"/>
          <p:cNvSpPr/>
          <p:nvPr/>
        </p:nvSpPr>
        <p:spPr>
          <a:xfrm>
            <a:off x="683568" y="1895350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smtClean="0">
                <a:solidFill>
                  <a:schemeClr val="bg1"/>
                </a:solidFill>
              </a:rPr>
              <a:t>Se crea la instancia del </a:t>
            </a:r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4" name="Rectángulo redondeado 23"/>
          <p:cNvSpPr/>
          <p:nvPr/>
        </p:nvSpPr>
        <p:spPr>
          <a:xfrm>
            <a:off x="683568" y="1388127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smtClean="0">
                <a:solidFill>
                  <a:schemeClr val="bg1"/>
                </a:solidFill>
              </a:rPr>
              <a:t>Se hace la transacción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26" name="Conector recto de flecha 25"/>
          <p:cNvCxnSpPr>
            <a:stCxn id="23" idx="0"/>
            <a:endCxn id="24" idx="2"/>
          </p:cNvCxnSpPr>
          <p:nvPr/>
        </p:nvCxnSpPr>
        <p:spPr>
          <a:xfrm flipV="1">
            <a:off x="1367644" y="1764385"/>
            <a:ext cx="0" cy="130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ángulo redondeado 29"/>
          <p:cNvSpPr/>
          <p:nvPr/>
        </p:nvSpPr>
        <p:spPr>
          <a:xfrm>
            <a:off x="4716016" y="1390191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Reemplazado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4" name="Rectángulo redondeado 33"/>
          <p:cNvSpPr/>
          <p:nvPr/>
        </p:nvSpPr>
        <p:spPr>
          <a:xfrm>
            <a:off x="4716016" y="2648828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onDestroy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5" name="Rectángulo redondeado 34"/>
          <p:cNvSpPr/>
          <p:nvPr/>
        </p:nvSpPr>
        <p:spPr>
          <a:xfrm>
            <a:off x="4716801" y="3457086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onDettach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6" name="Rectángulo redondeado 35"/>
          <p:cNvSpPr/>
          <p:nvPr/>
        </p:nvSpPr>
        <p:spPr>
          <a:xfrm>
            <a:off x="4716016" y="4283724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Muere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40" name="Conector recto de flecha 39"/>
          <p:cNvCxnSpPr>
            <a:stCxn id="30" idx="2"/>
          </p:cNvCxnSpPr>
          <p:nvPr/>
        </p:nvCxnSpPr>
        <p:spPr>
          <a:xfrm>
            <a:off x="5400092" y="1766449"/>
            <a:ext cx="0" cy="882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/>
          <p:cNvCxnSpPr>
            <a:stCxn id="34" idx="2"/>
            <a:endCxn id="35" idx="0"/>
          </p:cNvCxnSpPr>
          <p:nvPr/>
        </p:nvCxnSpPr>
        <p:spPr>
          <a:xfrm>
            <a:off x="5400092" y="3025086"/>
            <a:ext cx="785" cy="432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/>
          <p:cNvCxnSpPr>
            <a:stCxn id="35" idx="2"/>
            <a:endCxn id="36" idx="0"/>
          </p:cNvCxnSpPr>
          <p:nvPr/>
        </p:nvCxnSpPr>
        <p:spPr>
          <a:xfrm flipH="1">
            <a:off x="5400092" y="3833344"/>
            <a:ext cx="785" cy="4503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angular 16"/>
          <p:cNvCxnSpPr>
            <a:stCxn id="24" idx="3"/>
            <a:endCxn id="4" idx="0"/>
          </p:cNvCxnSpPr>
          <p:nvPr/>
        </p:nvCxnSpPr>
        <p:spPr>
          <a:xfrm>
            <a:off x="2051720" y="1576256"/>
            <a:ext cx="1184932" cy="105935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uadroTexto 2"/>
          <p:cNvSpPr txBox="1"/>
          <p:nvPr/>
        </p:nvSpPr>
        <p:spPr>
          <a:xfrm>
            <a:off x="1367644" y="2592903"/>
            <a:ext cx="1063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200" dirty="0" smtClean="0">
                <a:solidFill>
                  <a:schemeClr val="tx1"/>
                </a:solidFill>
              </a:rPr>
              <a:t>Se agrega al </a:t>
            </a:r>
            <a:r>
              <a:rPr lang="es-ES" sz="1200" dirty="0" err="1" smtClean="0">
                <a:solidFill>
                  <a:schemeClr val="tx1"/>
                </a:solidFill>
              </a:rPr>
              <a:t>container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367644" y="3414285"/>
            <a:ext cx="1063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200" dirty="0" smtClean="0">
                <a:solidFill>
                  <a:schemeClr val="tx1"/>
                </a:solidFill>
              </a:rPr>
              <a:t>Se infla el XML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389137" y="4241020"/>
            <a:ext cx="2042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200" dirty="0" smtClean="0">
                <a:solidFill>
                  <a:schemeClr val="tx1"/>
                </a:solidFill>
              </a:rPr>
              <a:t>El </a:t>
            </a:r>
            <a:r>
              <a:rPr lang="es-ES" sz="1200" dirty="0" err="1" smtClean="0">
                <a:solidFill>
                  <a:schemeClr val="tx1"/>
                </a:solidFill>
              </a:rPr>
              <a:t>fragment</a:t>
            </a:r>
            <a:r>
              <a:rPr lang="es-ES" sz="1200" dirty="0" smtClean="0">
                <a:solidFill>
                  <a:schemeClr val="tx1"/>
                </a:solidFill>
              </a:rPr>
              <a:t> espera por las interacciones programadas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6235600" y="2592903"/>
            <a:ext cx="1063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smtClean="0">
                <a:solidFill>
                  <a:schemeClr val="tx1"/>
                </a:solidFill>
              </a:rPr>
              <a:t>Se destruye el </a:t>
            </a:r>
            <a:r>
              <a:rPr lang="es-ES" sz="1200" dirty="0" err="1" smtClean="0">
                <a:solidFill>
                  <a:schemeClr val="tx1"/>
                </a:solidFill>
              </a:rPr>
              <a:t>fragment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6235600" y="3414284"/>
            <a:ext cx="1063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smtClean="0">
                <a:solidFill>
                  <a:schemeClr val="tx1"/>
                </a:solidFill>
              </a:rPr>
              <a:t>Se retira del contenedor</a:t>
            </a:r>
            <a:endParaRPr lang="es-CO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26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</a:t>
            </a:r>
            <a:r>
              <a:rPr lang="es-ES" dirty="0" smtClean="0"/>
              <a:t>: ciclo de vida (Simplificado)</a:t>
            </a:r>
            <a:endParaRPr lang="es-CO" dirty="0"/>
          </a:p>
        </p:txBody>
      </p:sp>
      <p:sp>
        <p:nvSpPr>
          <p:cNvPr id="4" name="Rectángulo redondeado 3"/>
          <p:cNvSpPr/>
          <p:nvPr/>
        </p:nvSpPr>
        <p:spPr>
          <a:xfrm>
            <a:off x="2552576" y="2635607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onAttach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6" name="Rectángulo redondeado 5"/>
          <p:cNvSpPr/>
          <p:nvPr/>
        </p:nvSpPr>
        <p:spPr>
          <a:xfrm>
            <a:off x="2552576" y="3457086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onCreateView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0" name="Rectángulo redondeado 9"/>
          <p:cNvSpPr/>
          <p:nvPr/>
        </p:nvSpPr>
        <p:spPr>
          <a:xfrm>
            <a:off x="2552576" y="4283724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Activo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12" name="Conector recto de flecha 11"/>
          <p:cNvCxnSpPr>
            <a:stCxn id="4" idx="2"/>
          </p:cNvCxnSpPr>
          <p:nvPr/>
        </p:nvCxnSpPr>
        <p:spPr>
          <a:xfrm>
            <a:off x="3236652" y="3011865"/>
            <a:ext cx="0" cy="4453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>
            <a:endCxn id="10" idx="0"/>
          </p:cNvCxnSpPr>
          <p:nvPr/>
        </p:nvCxnSpPr>
        <p:spPr>
          <a:xfrm>
            <a:off x="3236652" y="3833344"/>
            <a:ext cx="0" cy="4503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 redondeado 22"/>
          <p:cNvSpPr/>
          <p:nvPr/>
        </p:nvSpPr>
        <p:spPr>
          <a:xfrm>
            <a:off x="683568" y="1895350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smtClean="0">
                <a:solidFill>
                  <a:schemeClr val="bg1"/>
                </a:solidFill>
              </a:rPr>
              <a:t>Se crea la instancia del </a:t>
            </a:r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4" name="Rectángulo redondeado 23"/>
          <p:cNvSpPr/>
          <p:nvPr/>
        </p:nvSpPr>
        <p:spPr>
          <a:xfrm>
            <a:off x="683568" y="1388127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smtClean="0">
                <a:solidFill>
                  <a:schemeClr val="bg1"/>
                </a:solidFill>
              </a:rPr>
              <a:t>Se hace la transacción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26" name="Conector recto de flecha 25"/>
          <p:cNvCxnSpPr>
            <a:stCxn id="23" idx="0"/>
            <a:endCxn id="24" idx="2"/>
          </p:cNvCxnSpPr>
          <p:nvPr/>
        </p:nvCxnSpPr>
        <p:spPr>
          <a:xfrm flipV="1">
            <a:off x="1367644" y="1764385"/>
            <a:ext cx="0" cy="130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ángulo redondeado 29"/>
          <p:cNvSpPr/>
          <p:nvPr/>
        </p:nvSpPr>
        <p:spPr>
          <a:xfrm>
            <a:off x="4716016" y="1390191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Reemplazado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4" name="Rectángulo redondeado 33"/>
          <p:cNvSpPr/>
          <p:nvPr/>
        </p:nvSpPr>
        <p:spPr>
          <a:xfrm>
            <a:off x="4716016" y="2648828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onDestroy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5" name="Rectángulo redondeado 34"/>
          <p:cNvSpPr/>
          <p:nvPr/>
        </p:nvSpPr>
        <p:spPr>
          <a:xfrm>
            <a:off x="4716801" y="3457086"/>
            <a:ext cx="1368152" cy="376258"/>
          </a:xfrm>
          <a:prstGeom prst="roundRect">
            <a:avLst/>
          </a:prstGeom>
          <a:solidFill>
            <a:srgbClr val="FCF6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onDettach</a:t>
            </a:r>
            <a:r>
              <a:rPr lang="es-ES" sz="1000" dirty="0" smtClean="0">
                <a:solidFill>
                  <a:schemeClr val="bg1"/>
                </a:solidFill>
              </a:rPr>
              <a:t>()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36" name="Rectángulo redondeado 35"/>
          <p:cNvSpPr/>
          <p:nvPr/>
        </p:nvSpPr>
        <p:spPr>
          <a:xfrm>
            <a:off x="4716016" y="4283724"/>
            <a:ext cx="1368152" cy="37625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 err="1" smtClean="0">
                <a:solidFill>
                  <a:schemeClr val="bg1"/>
                </a:solidFill>
              </a:rPr>
              <a:t>Fragment</a:t>
            </a:r>
            <a:r>
              <a:rPr lang="es-ES" sz="1000" dirty="0" smtClean="0">
                <a:solidFill>
                  <a:schemeClr val="bg1"/>
                </a:solidFill>
              </a:rPr>
              <a:t> Muere</a:t>
            </a:r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41" name="Conector recto de flecha 40"/>
          <p:cNvCxnSpPr/>
          <p:nvPr/>
        </p:nvCxnSpPr>
        <p:spPr>
          <a:xfrm>
            <a:off x="4739149" y="3758379"/>
            <a:ext cx="785" cy="432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/>
          <p:cNvCxnSpPr>
            <a:stCxn id="35" idx="2"/>
            <a:endCxn id="36" idx="0"/>
          </p:cNvCxnSpPr>
          <p:nvPr/>
        </p:nvCxnSpPr>
        <p:spPr>
          <a:xfrm flipH="1">
            <a:off x="5400092" y="3833344"/>
            <a:ext cx="785" cy="4503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angular 16"/>
          <p:cNvCxnSpPr>
            <a:stCxn id="24" idx="3"/>
            <a:endCxn id="4" idx="0"/>
          </p:cNvCxnSpPr>
          <p:nvPr/>
        </p:nvCxnSpPr>
        <p:spPr>
          <a:xfrm>
            <a:off x="2051720" y="1576256"/>
            <a:ext cx="1184932" cy="105935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uadroTexto 2"/>
          <p:cNvSpPr txBox="1"/>
          <p:nvPr/>
        </p:nvSpPr>
        <p:spPr>
          <a:xfrm>
            <a:off x="1367644" y="2592903"/>
            <a:ext cx="1063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200" dirty="0" smtClean="0">
                <a:solidFill>
                  <a:schemeClr val="tx1"/>
                </a:solidFill>
              </a:rPr>
              <a:t>Se agrega al </a:t>
            </a:r>
            <a:r>
              <a:rPr lang="es-ES" sz="1200" dirty="0" err="1" smtClean="0">
                <a:solidFill>
                  <a:schemeClr val="tx1"/>
                </a:solidFill>
              </a:rPr>
              <a:t>container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38" name="Rectángulo 37"/>
          <p:cNvSpPr/>
          <p:nvPr/>
        </p:nvSpPr>
        <p:spPr>
          <a:xfrm>
            <a:off x="539552" y="1375029"/>
            <a:ext cx="6912768" cy="1844793"/>
          </a:xfrm>
          <a:prstGeom prst="rect">
            <a:avLst/>
          </a:prstGeom>
          <a:solidFill>
            <a:srgbClr val="073042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CuadroTexto 19"/>
          <p:cNvSpPr txBox="1"/>
          <p:nvPr/>
        </p:nvSpPr>
        <p:spPr>
          <a:xfrm>
            <a:off x="1367644" y="3414285"/>
            <a:ext cx="1063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200" dirty="0" smtClean="0">
                <a:solidFill>
                  <a:schemeClr val="tx1"/>
                </a:solidFill>
              </a:rPr>
              <a:t>Se infla el XML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389137" y="4241020"/>
            <a:ext cx="2042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200" dirty="0" smtClean="0">
                <a:solidFill>
                  <a:schemeClr val="tx1"/>
                </a:solidFill>
              </a:rPr>
              <a:t>El </a:t>
            </a:r>
            <a:r>
              <a:rPr lang="es-ES" sz="1200" dirty="0" err="1" smtClean="0">
                <a:solidFill>
                  <a:schemeClr val="tx1"/>
                </a:solidFill>
              </a:rPr>
              <a:t>fragment</a:t>
            </a:r>
            <a:r>
              <a:rPr lang="es-ES" sz="1200" dirty="0" smtClean="0">
                <a:solidFill>
                  <a:schemeClr val="tx1"/>
                </a:solidFill>
              </a:rPr>
              <a:t> espera por las interacciones programadas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5574657" y="3326196"/>
            <a:ext cx="1063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smtClean="0">
                <a:solidFill>
                  <a:schemeClr val="tx1"/>
                </a:solidFill>
              </a:rPr>
              <a:t>Se destruye el </a:t>
            </a:r>
            <a:r>
              <a:rPr lang="es-ES" sz="1200" dirty="0" err="1" smtClean="0">
                <a:solidFill>
                  <a:schemeClr val="tx1"/>
                </a:solidFill>
              </a:rPr>
              <a:t>fragment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5574657" y="4147577"/>
            <a:ext cx="1063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smtClean="0">
                <a:solidFill>
                  <a:schemeClr val="tx1"/>
                </a:solidFill>
              </a:rPr>
              <a:t>Se retira del contenedor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464344" y="4279173"/>
            <a:ext cx="6912768" cy="392443"/>
          </a:xfrm>
          <a:prstGeom prst="rect">
            <a:avLst/>
          </a:prstGeom>
          <a:solidFill>
            <a:srgbClr val="073042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ángulo 27"/>
          <p:cNvSpPr/>
          <p:nvPr/>
        </p:nvSpPr>
        <p:spPr>
          <a:xfrm>
            <a:off x="4000872" y="2984323"/>
            <a:ext cx="3960440" cy="1340312"/>
          </a:xfrm>
          <a:prstGeom prst="rect">
            <a:avLst/>
          </a:prstGeom>
          <a:solidFill>
            <a:srgbClr val="073042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4 Rectángulo"/>
          <p:cNvSpPr/>
          <p:nvPr/>
        </p:nvSpPr>
        <p:spPr>
          <a:xfrm>
            <a:off x="4509665" y="2720771"/>
            <a:ext cx="1128159" cy="1623305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sz="600" b="1" dirty="0" smtClean="0">
                <a:solidFill>
                  <a:srgbClr val="9E5ECE"/>
                </a:solidFill>
              </a:rPr>
              <a:t>&lt;</a:t>
            </a:r>
            <a:r>
              <a:rPr lang="es-ES" sz="600" b="1" dirty="0" err="1" smtClean="0">
                <a:solidFill>
                  <a:srgbClr val="9E5ECE"/>
                </a:solidFill>
              </a:rPr>
              <a:t>Button</a:t>
            </a:r>
            <a:r>
              <a:rPr lang="es-ES" sz="600" b="1" dirty="0" smtClean="0">
                <a:solidFill>
                  <a:srgbClr val="9E5ECE"/>
                </a:solidFill>
              </a:rPr>
              <a:t>   </a:t>
            </a:r>
            <a:r>
              <a:rPr lang="es-ES" sz="600" b="1" dirty="0" err="1" smtClean="0">
                <a:solidFill>
                  <a:schemeClr val="tx1"/>
                </a:solidFill>
              </a:rPr>
              <a:t>android:id</a:t>
            </a:r>
            <a:r>
              <a:rPr lang="es-ES" sz="600" b="1" dirty="0" smtClean="0">
                <a:solidFill>
                  <a:schemeClr val="tx1"/>
                </a:solidFill>
              </a:rPr>
              <a:t>="@+id/</a:t>
            </a:r>
            <a:r>
              <a:rPr lang="es-ES" sz="600" b="1" dirty="0" err="1" smtClean="0">
                <a:solidFill>
                  <a:schemeClr val="tx1"/>
                </a:solidFill>
              </a:rPr>
              <a:t>myBtn</a:t>
            </a:r>
            <a:r>
              <a:rPr lang="es-ES" sz="600" b="1" dirty="0" smtClean="0">
                <a:solidFill>
                  <a:schemeClr val="tx1"/>
                </a:solidFill>
              </a:rPr>
              <a:t>“</a:t>
            </a:r>
          </a:p>
          <a:p>
            <a:r>
              <a:rPr lang="es-ES" sz="600" b="1" dirty="0" err="1" smtClean="0">
                <a:solidFill>
                  <a:schemeClr val="tx1"/>
                </a:solidFill>
              </a:rPr>
              <a:t>android:text</a:t>
            </a:r>
            <a:r>
              <a:rPr lang="es-ES" sz="600" b="1" dirty="0" smtClean="0">
                <a:solidFill>
                  <a:schemeClr val="tx1"/>
                </a:solidFill>
              </a:rPr>
              <a:t>=“</a:t>
            </a:r>
            <a:r>
              <a:rPr lang="es-ES" sz="600" b="1" dirty="0" err="1" smtClean="0">
                <a:solidFill>
                  <a:schemeClr val="tx1"/>
                </a:solidFill>
              </a:rPr>
              <a:t>Click</a:t>
            </a:r>
            <a:r>
              <a:rPr lang="es-ES" sz="600" b="1" dirty="0" smtClean="0">
                <a:solidFill>
                  <a:schemeClr val="tx1"/>
                </a:solidFill>
              </a:rPr>
              <a:t> me"</a:t>
            </a:r>
            <a:endParaRPr lang="es-ES" sz="600" b="1" dirty="0">
              <a:solidFill>
                <a:srgbClr val="9E5ECE"/>
              </a:solidFill>
            </a:endParaRPr>
          </a:p>
          <a:p>
            <a:r>
              <a:rPr lang="es-ES" sz="600" b="1" dirty="0" smtClean="0">
                <a:solidFill>
                  <a:srgbClr val="9E5ECE"/>
                </a:solidFill>
              </a:rPr>
              <a:t>&gt;</a:t>
            </a:r>
          </a:p>
          <a:p>
            <a:r>
              <a:rPr lang="es-ES" sz="600" b="1" dirty="0" smtClean="0">
                <a:solidFill>
                  <a:srgbClr val="9E5ECE"/>
                </a:solidFill>
              </a:rPr>
              <a:t>&lt;/</a:t>
            </a:r>
            <a:r>
              <a:rPr lang="es-ES" sz="600" b="1" dirty="0" err="1" smtClean="0">
                <a:solidFill>
                  <a:srgbClr val="9E5ECE"/>
                </a:solidFill>
              </a:rPr>
              <a:t>Button</a:t>
            </a:r>
            <a:r>
              <a:rPr lang="es-ES" sz="600" b="1" dirty="0" smtClean="0">
                <a:solidFill>
                  <a:srgbClr val="9E5ECE"/>
                </a:solidFill>
              </a:rPr>
              <a:t>&gt;</a:t>
            </a:r>
            <a:endParaRPr lang="es-ES" sz="600" dirty="0" smtClean="0">
              <a:solidFill>
                <a:schemeClr val="tx1"/>
              </a:solidFill>
            </a:endParaRPr>
          </a:p>
          <a:p>
            <a:endParaRPr lang="es-ES" dirty="0" smtClean="0">
              <a:solidFill>
                <a:schemeClr val="tx1"/>
              </a:solidFill>
            </a:endParaRPr>
          </a:p>
        </p:txBody>
      </p:sp>
      <p:sp>
        <p:nvSpPr>
          <p:cNvPr id="46" name="CuadroTexto 45"/>
          <p:cNvSpPr txBox="1"/>
          <p:nvPr/>
        </p:nvSpPr>
        <p:spPr>
          <a:xfrm>
            <a:off x="4427984" y="4403783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47" name="CuadroTexto 46"/>
          <p:cNvSpPr txBox="1"/>
          <p:nvPr/>
        </p:nvSpPr>
        <p:spPr>
          <a:xfrm>
            <a:off x="7286760" y="4363679"/>
            <a:ext cx="886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View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48" name="4 Rectángulo"/>
          <p:cNvSpPr/>
          <p:nvPr/>
        </p:nvSpPr>
        <p:spPr>
          <a:xfrm>
            <a:off x="7192201" y="2732086"/>
            <a:ext cx="1076079" cy="1611991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9" name="Rectángulo 48"/>
          <p:cNvSpPr/>
          <p:nvPr/>
        </p:nvSpPr>
        <p:spPr>
          <a:xfrm>
            <a:off x="7303299" y="2951835"/>
            <a:ext cx="853882" cy="67402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/>
              <a:t>Click</a:t>
            </a:r>
            <a:r>
              <a:rPr lang="es-ES" dirty="0" smtClean="0"/>
              <a:t> me</a:t>
            </a:r>
            <a:endParaRPr lang="es-CO" dirty="0"/>
          </a:p>
        </p:txBody>
      </p:sp>
      <p:sp>
        <p:nvSpPr>
          <p:cNvPr id="50" name="Cubo 49"/>
          <p:cNvSpPr/>
          <p:nvPr/>
        </p:nvSpPr>
        <p:spPr>
          <a:xfrm>
            <a:off x="6110084" y="3208596"/>
            <a:ext cx="758444" cy="7584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CuadroTexto 50"/>
          <p:cNvSpPr txBox="1"/>
          <p:nvPr/>
        </p:nvSpPr>
        <p:spPr>
          <a:xfrm>
            <a:off x="5820537" y="4048673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52" name="Conector recto de flecha 51"/>
          <p:cNvCxnSpPr/>
          <p:nvPr/>
        </p:nvCxnSpPr>
        <p:spPr>
          <a:xfrm>
            <a:off x="5639249" y="3628634"/>
            <a:ext cx="4708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de flecha 52"/>
          <p:cNvCxnSpPr/>
          <p:nvPr/>
        </p:nvCxnSpPr>
        <p:spPr>
          <a:xfrm>
            <a:off x="6791377" y="3607244"/>
            <a:ext cx="4008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785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</a:t>
            </a:r>
            <a:r>
              <a:rPr lang="es-ES" dirty="0" smtClean="0"/>
              <a:t>: Aclaración sobre ciclos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El </a:t>
            </a:r>
            <a:r>
              <a:rPr lang="es-ES" dirty="0" err="1" smtClean="0"/>
              <a:t>fragment</a:t>
            </a:r>
            <a:r>
              <a:rPr lang="es-ES" dirty="0" smtClean="0"/>
              <a:t> es un objeto global de la actividad, eso significa que nace durante la creación de la instancia</a:t>
            </a:r>
            <a:r>
              <a:rPr lang="es-ES" dirty="0"/>
              <a:t> </a:t>
            </a:r>
            <a:r>
              <a:rPr lang="es-ES" dirty="0" smtClean="0"/>
              <a:t>y muere hasta que se asigne </a:t>
            </a:r>
            <a:r>
              <a:rPr lang="es-ES" b="1" dirty="0" err="1" smtClean="0"/>
              <a:t>null</a:t>
            </a:r>
            <a:r>
              <a:rPr lang="es-ES" dirty="0" smtClean="0"/>
              <a:t> al atributo tipo </a:t>
            </a:r>
            <a:r>
              <a:rPr lang="es-ES" dirty="0" err="1" smtClean="0"/>
              <a:t>fragment</a:t>
            </a:r>
            <a:r>
              <a:rPr lang="es-ES" dirty="0" smtClean="0"/>
              <a:t> o cuando muera la actividad.</a:t>
            </a:r>
          </a:p>
          <a:p>
            <a:endParaRPr lang="es-ES" dirty="0"/>
          </a:p>
          <a:p>
            <a:r>
              <a:rPr lang="es-ES" dirty="0" smtClean="0"/>
              <a:t>Sin embargo, ese comportamiento de objeto NO es el mismo que el comportamiento visual del </a:t>
            </a:r>
            <a:r>
              <a:rPr lang="es-ES" dirty="0" err="1" smtClean="0"/>
              <a:t>fragment</a:t>
            </a:r>
            <a:r>
              <a:rPr lang="es-ES" dirty="0" smtClean="0"/>
              <a:t>. El </a:t>
            </a:r>
            <a:r>
              <a:rPr lang="es-ES" dirty="0" err="1" smtClean="0"/>
              <a:t>fragment</a:t>
            </a:r>
            <a:r>
              <a:rPr lang="es-ES" dirty="0" smtClean="0"/>
              <a:t> se crea para ser mostrado en el </a:t>
            </a:r>
            <a:r>
              <a:rPr lang="es-ES" dirty="0" err="1" smtClean="0"/>
              <a:t>onCreateView</a:t>
            </a:r>
            <a:r>
              <a:rPr lang="es-ES" dirty="0" smtClean="0"/>
              <a:t>() y se destruye en el </a:t>
            </a:r>
            <a:r>
              <a:rPr lang="es-ES" dirty="0" err="1" smtClean="0"/>
              <a:t>onDestroy</a:t>
            </a:r>
            <a:r>
              <a:rPr lang="es-ES" dirty="0" smtClean="0"/>
              <a:t>() al usar una transacción de reemplazo.</a:t>
            </a:r>
          </a:p>
          <a:p>
            <a:endParaRPr lang="es-ES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1941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Fragments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USOS COMUNES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97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49" y="1635646"/>
            <a:ext cx="1665125" cy="24976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TextBox 16"/>
          <p:cNvSpPr txBox="1"/>
          <p:nvPr/>
        </p:nvSpPr>
        <p:spPr>
          <a:xfrm>
            <a:off x="2915817" y="1707654"/>
            <a:ext cx="29523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forma los </a:t>
            </a:r>
            <a:r>
              <a:rPr lang="es-ES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fragments</a:t>
            </a:r>
            <a:r>
              <a:rPr lang="es-ES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más usuales es con barra inferior de navegación</a:t>
            </a:r>
          </a:p>
          <a:p>
            <a:pPr algn="ctr"/>
            <a:endParaRPr lang="es-E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con Menú estilo hamburguesa</a:t>
            </a:r>
          </a:p>
          <a:p>
            <a:pPr algn="ctr"/>
            <a:endParaRPr lang="es-ES" b="1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26 Rectángulo"/>
          <p:cNvSpPr/>
          <p:nvPr/>
        </p:nvSpPr>
        <p:spPr>
          <a:xfrm>
            <a:off x="6228184" y="1635646"/>
            <a:ext cx="1665125" cy="24976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angle 5"/>
          <p:cNvSpPr/>
          <p:nvPr/>
        </p:nvSpPr>
        <p:spPr>
          <a:xfrm>
            <a:off x="6228184" y="1635646"/>
            <a:ext cx="1665125" cy="3077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Conector recto 17"/>
          <p:cNvCxnSpPr/>
          <p:nvPr/>
        </p:nvCxnSpPr>
        <p:spPr>
          <a:xfrm>
            <a:off x="6268659" y="1707654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6268659" y="1779662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6268659" y="1851670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26 Rectángulo"/>
          <p:cNvSpPr/>
          <p:nvPr/>
        </p:nvSpPr>
        <p:spPr>
          <a:xfrm>
            <a:off x="6227411" y="1635646"/>
            <a:ext cx="1665125" cy="24976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angle 5"/>
          <p:cNvSpPr/>
          <p:nvPr/>
        </p:nvSpPr>
        <p:spPr>
          <a:xfrm>
            <a:off x="6227411" y="1635646"/>
            <a:ext cx="1665125" cy="3077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Conector recto 22"/>
          <p:cNvCxnSpPr/>
          <p:nvPr/>
        </p:nvCxnSpPr>
        <p:spPr>
          <a:xfrm>
            <a:off x="6267886" y="1707654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>
            <a:off x="6267886" y="1779662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/>
          <p:nvPr/>
        </p:nvCxnSpPr>
        <p:spPr>
          <a:xfrm>
            <a:off x="6267886" y="1851670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0"/>
          <p:cNvSpPr/>
          <p:nvPr/>
        </p:nvSpPr>
        <p:spPr>
          <a:xfrm>
            <a:off x="1147148" y="3867894"/>
            <a:ext cx="1665125" cy="265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ángulo 27"/>
          <p:cNvSpPr/>
          <p:nvPr/>
        </p:nvSpPr>
        <p:spPr>
          <a:xfrm>
            <a:off x="1187624" y="3867894"/>
            <a:ext cx="360000" cy="2654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</a:t>
            </a:r>
            <a:endParaRPr lang="es-CO" dirty="0"/>
          </a:p>
        </p:txBody>
      </p:sp>
      <p:sp>
        <p:nvSpPr>
          <p:cNvPr id="29" name="Rectángulo 28"/>
          <p:cNvSpPr/>
          <p:nvPr/>
        </p:nvSpPr>
        <p:spPr>
          <a:xfrm>
            <a:off x="1804164" y="3867894"/>
            <a:ext cx="360000" cy="2654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B</a:t>
            </a:r>
            <a:endParaRPr lang="es-CO" dirty="0"/>
          </a:p>
        </p:txBody>
      </p:sp>
      <p:sp>
        <p:nvSpPr>
          <p:cNvPr id="30" name="Rectángulo 29"/>
          <p:cNvSpPr/>
          <p:nvPr/>
        </p:nvSpPr>
        <p:spPr>
          <a:xfrm>
            <a:off x="2380228" y="3867894"/>
            <a:ext cx="360000" cy="2654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64542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49" y="1635646"/>
            <a:ext cx="1665125" cy="24976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angle 10"/>
          <p:cNvSpPr/>
          <p:nvPr/>
        </p:nvSpPr>
        <p:spPr>
          <a:xfrm>
            <a:off x="1147148" y="3867894"/>
            <a:ext cx="1665125" cy="265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ángulo 7"/>
          <p:cNvSpPr/>
          <p:nvPr/>
        </p:nvSpPr>
        <p:spPr>
          <a:xfrm>
            <a:off x="1187624" y="3867894"/>
            <a:ext cx="360000" cy="2654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</a:t>
            </a:r>
            <a:endParaRPr lang="es-CO" dirty="0"/>
          </a:p>
        </p:txBody>
      </p:sp>
      <p:sp>
        <p:nvSpPr>
          <p:cNvPr id="13" name="Rectángulo 12"/>
          <p:cNvSpPr/>
          <p:nvPr/>
        </p:nvSpPr>
        <p:spPr>
          <a:xfrm>
            <a:off x="1804164" y="3867894"/>
            <a:ext cx="360000" cy="2654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B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2380228" y="3867894"/>
            <a:ext cx="360000" cy="2654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26 Rectángulo"/>
          <p:cNvSpPr/>
          <p:nvPr/>
        </p:nvSpPr>
        <p:spPr>
          <a:xfrm>
            <a:off x="6228184" y="1635646"/>
            <a:ext cx="1665125" cy="24976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angle 5"/>
          <p:cNvSpPr/>
          <p:nvPr/>
        </p:nvSpPr>
        <p:spPr>
          <a:xfrm>
            <a:off x="6228184" y="1635646"/>
            <a:ext cx="1665125" cy="3077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Conector recto 17"/>
          <p:cNvCxnSpPr/>
          <p:nvPr/>
        </p:nvCxnSpPr>
        <p:spPr>
          <a:xfrm>
            <a:off x="6268659" y="1707654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6268659" y="1779662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6268659" y="1851670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26 Rectángulo"/>
          <p:cNvSpPr/>
          <p:nvPr/>
        </p:nvSpPr>
        <p:spPr>
          <a:xfrm>
            <a:off x="6227411" y="1635646"/>
            <a:ext cx="1665125" cy="24976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angle 5"/>
          <p:cNvSpPr/>
          <p:nvPr/>
        </p:nvSpPr>
        <p:spPr>
          <a:xfrm>
            <a:off x="6227411" y="1635646"/>
            <a:ext cx="1665125" cy="3077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Conector recto 22"/>
          <p:cNvCxnSpPr/>
          <p:nvPr/>
        </p:nvCxnSpPr>
        <p:spPr>
          <a:xfrm>
            <a:off x="6267886" y="1707654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>
            <a:off x="6267886" y="1779662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/>
          <p:nvPr/>
        </p:nvCxnSpPr>
        <p:spPr>
          <a:xfrm>
            <a:off x="6267886" y="1851670"/>
            <a:ext cx="1440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5"/>
          <p:cNvSpPr/>
          <p:nvPr/>
        </p:nvSpPr>
        <p:spPr>
          <a:xfrm>
            <a:off x="6227411" y="1936311"/>
            <a:ext cx="832564" cy="21970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 smtClean="0"/>
              <a:t>Menu</a:t>
            </a:r>
          </a:p>
          <a:p>
            <a:endParaRPr lang="en-US" sz="800" dirty="0"/>
          </a:p>
          <a:p>
            <a:r>
              <a:rPr lang="en-US" sz="800" dirty="0" err="1" smtClean="0"/>
              <a:t>Notificaciones</a:t>
            </a:r>
            <a:endParaRPr lang="en-US" sz="800" dirty="0" smtClean="0"/>
          </a:p>
          <a:p>
            <a:endParaRPr lang="en-US" sz="800" dirty="0"/>
          </a:p>
          <a:p>
            <a:r>
              <a:rPr lang="en-US" sz="800" dirty="0" smtClean="0"/>
              <a:t>Feed</a:t>
            </a:r>
          </a:p>
          <a:p>
            <a:endParaRPr lang="en-US" sz="800" dirty="0"/>
          </a:p>
          <a:p>
            <a:endParaRPr lang="en-US" sz="800" dirty="0" smtClean="0"/>
          </a:p>
          <a:p>
            <a:endParaRPr lang="en-US" sz="800" dirty="0"/>
          </a:p>
          <a:p>
            <a:endParaRPr lang="en-US" sz="800" dirty="0" smtClean="0"/>
          </a:p>
          <a:p>
            <a:endParaRPr lang="en-US" sz="800" dirty="0"/>
          </a:p>
          <a:p>
            <a:endParaRPr lang="en-US" sz="800" dirty="0" smtClean="0"/>
          </a:p>
          <a:p>
            <a:endParaRPr lang="en-US" sz="800" dirty="0"/>
          </a:p>
          <a:p>
            <a:endParaRPr lang="en-US" sz="800" dirty="0" smtClean="0"/>
          </a:p>
          <a:p>
            <a:endParaRPr lang="en-US" sz="800" dirty="0"/>
          </a:p>
          <a:p>
            <a:endParaRPr lang="en-US" sz="800" dirty="0" smtClean="0"/>
          </a:p>
          <a:p>
            <a:endParaRPr lang="en-US" sz="800" dirty="0"/>
          </a:p>
        </p:txBody>
      </p:sp>
      <p:sp>
        <p:nvSpPr>
          <p:cNvPr id="28" name="TextBox 16"/>
          <p:cNvSpPr txBox="1"/>
          <p:nvPr/>
        </p:nvSpPr>
        <p:spPr>
          <a:xfrm>
            <a:off x="2915817" y="1707654"/>
            <a:ext cx="29523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forma los </a:t>
            </a:r>
            <a:r>
              <a:rPr lang="es-ES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fragments</a:t>
            </a:r>
            <a:r>
              <a:rPr lang="es-ES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más usuales es con barra inferior de navegación</a:t>
            </a:r>
          </a:p>
          <a:p>
            <a:pPr algn="ctr"/>
            <a:endParaRPr lang="es-E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con Menú estilo hamburguesa</a:t>
            </a:r>
          </a:p>
          <a:p>
            <a:pPr algn="ctr"/>
            <a:endParaRPr lang="es-ES" b="1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28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Ejercicio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61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3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31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ángulo 32"/>
          <p:cNvSpPr/>
          <p:nvPr/>
        </p:nvSpPr>
        <p:spPr>
          <a:xfrm>
            <a:off x="1135384" y="2415782"/>
            <a:ext cx="2092239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b="1" dirty="0" smtClean="0">
                <a:solidFill>
                  <a:schemeClr val="tx1"/>
                </a:solidFill>
              </a:rPr>
              <a:t>COMPETENCIA</a:t>
            </a:r>
          </a:p>
          <a:p>
            <a:pPr algn="ctr"/>
            <a:r>
              <a:rPr lang="es-ES" sz="3200" b="1" dirty="0" smtClean="0">
                <a:solidFill>
                  <a:srgbClr val="9C5BCD"/>
                </a:solidFill>
                <a:latin typeface="Arial Narrow" panose="020B0606020202030204" pitchFamily="34" charset="0"/>
              </a:rPr>
              <a:t>FRAGMENT</a:t>
            </a:r>
            <a:endParaRPr lang="es-CO" b="1" dirty="0">
              <a:solidFill>
                <a:srgbClr val="9C5BCD"/>
              </a:solidFill>
              <a:latin typeface="Arial Narrow" panose="020B0606020202030204" pitchFamily="34" charset="0"/>
            </a:endParaRPr>
          </a:p>
        </p:txBody>
      </p:sp>
      <p:sp>
        <p:nvSpPr>
          <p:cNvPr id="34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35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38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41" name="Rectángulo 40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42" name="Rectángulo 41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</p:spTree>
    <p:extLst>
      <p:ext uri="{BB962C8B-B14F-4D97-AF65-F5344CB8AC3E}">
        <p14:creationId xmlns:p14="http://schemas.microsoft.com/office/powerpoint/2010/main" val="2333021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Inflater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¿Teniendo en cuenta las definiciones, quién es el que interpreta el texto en XML y lo convierte en algo visible en la pantalla?</a:t>
            </a:r>
            <a:endParaRPr lang="es-CO" dirty="0"/>
          </a:p>
        </p:txBody>
      </p:sp>
      <p:sp>
        <p:nvSpPr>
          <p:cNvPr id="4" name="4 Rectángulo"/>
          <p:cNvSpPr/>
          <p:nvPr/>
        </p:nvSpPr>
        <p:spPr>
          <a:xfrm>
            <a:off x="822960" y="192367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&lt;</a:t>
            </a:r>
            <a:r>
              <a:rPr lang="es-ES" b="1" dirty="0" err="1" smtClean="0">
                <a:solidFill>
                  <a:srgbClr val="9E5ECE"/>
                </a:solidFill>
              </a:rPr>
              <a:t>Button</a:t>
            </a:r>
            <a:r>
              <a:rPr lang="es-ES" b="1" dirty="0" smtClean="0">
                <a:solidFill>
                  <a:srgbClr val="9E5ECE"/>
                </a:solidFill>
              </a:rPr>
              <a:t>   </a:t>
            </a:r>
            <a:r>
              <a:rPr lang="es-ES" sz="1000" b="1" dirty="0" err="1" smtClean="0">
                <a:solidFill>
                  <a:schemeClr val="tx1"/>
                </a:solidFill>
              </a:rPr>
              <a:t>android:id</a:t>
            </a:r>
            <a:r>
              <a:rPr lang="es-ES" sz="1000" b="1" dirty="0" smtClean="0">
                <a:solidFill>
                  <a:schemeClr val="tx1"/>
                </a:solidFill>
              </a:rPr>
              <a:t>="@+id/</a:t>
            </a:r>
            <a:r>
              <a:rPr lang="es-ES" sz="1000" b="1" dirty="0" err="1" smtClean="0">
                <a:solidFill>
                  <a:schemeClr val="tx1"/>
                </a:solidFill>
              </a:rPr>
              <a:t>myBtn</a:t>
            </a:r>
            <a:r>
              <a:rPr lang="es-ES" sz="1000" b="1" dirty="0" smtClean="0">
                <a:solidFill>
                  <a:schemeClr val="tx1"/>
                </a:solidFill>
              </a:rPr>
              <a:t>“</a:t>
            </a:r>
          </a:p>
          <a:p>
            <a:r>
              <a:rPr lang="es-ES" sz="1000" b="1" dirty="0" err="1" smtClean="0">
                <a:solidFill>
                  <a:schemeClr val="tx1"/>
                </a:solidFill>
              </a:rPr>
              <a:t>android:text</a:t>
            </a:r>
            <a:r>
              <a:rPr lang="es-ES" sz="1000" b="1" dirty="0" smtClean="0">
                <a:solidFill>
                  <a:schemeClr val="tx1"/>
                </a:solidFill>
              </a:rPr>
              <a:t>=“</a:t>
            </a:r>
            <a:r>
              <a:rPr lang="es-ES" sz="1000" b="1" dirty="0" err="1" smtClean="0">
                <a:solidFill>
                  <a:schemeClr val="tx1"/>
                </a:solidFill>
              </a:rPr>
              <a:t>Click</a:t>
            </a:r>
            <a:r>
              <a:rPr lang="es-ES" sz="1000" b="1" dirty="0" smtClean="0">
                <a:solidFill>
                  <a:schemeClr val="tx1"/>
                </a:solidFill>
              </a:rPr>
              <a:t> me"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&gt;</a:t>
            </a:r>
          </a:p>
          <a:p>
            <a:r>
              <a:rPr lang="es-ES" b="1" dirty="0" smtClean="0">
                <a:solidFill>
                  <a:srgbClr val="9E5ECE"/>
                </a:solidFill>
              </a:rPr>
              <a:t>&lt;/</a:t>
            </a:r>
            <a:r>
              <a:rPr lang="es-ES" b="1" dirty="0" err="1" smtClean="0">
                <a:solidFill>
                  <a:srgbClr val="9E5ECE"/>
                </a:solidFill>
              </a:rPr>
              <a:t>Button</a:t>
            </a:r>
            <a:r>
              <a:rPr lang="es-ES" b="1" dirty="0" smtClean="0">
                <a:solidFill>
                  <a:srgbClr val="9E5ECE"/>
                </a:solidFill>
              </a:rPr>
              <a:t>&gt;</a:t>
            </a:r>
            <a:endParaRPr lang="es-ES" dirty="0" smtClean="0">
              <a:solidFill>
                <a:schemeClr val="tx1"/>
              </a:solidFill>
            </a:endParaRPr>
          </a:p>
          <a:p>
            <a:endParaRPr lang="es-ES" dirty="0" smtClean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969288" y="4329212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6928912" y="4306557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View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8" name="4 Rectángulo"/>
          <p:cNvSpPr/>
          <p:nvPr/>
        </p:nvSpPr>
        <p:spPr>
          <a:xfrm>
            <a:off x="6782584" y="1929142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6946140" y="2619565"/>
            <a:ext cx="1257063" cy="99228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/>
              <a:t>Click</a:t>
            </a:r>
            <a:r>
              <a:rPr lang="es-ES" dirty="0" smtClean="0"/>
              <a:t> me</a:t>
            </a:r>
            <a:endParaRPr lang="es-CO" dirty="0"/>
          </a:p>
        </p:txBody>
      </p:sp>
      <p:sp>
        <p:nvSpPr>
          <p:cNvPr id="10" name="CuadroTexto 9"/>
          <p:cNvSpPr txBox="1"/>
          <p:nvPr/>
        </p:nvSpPr>
        <p:spPr>
          <a:xfrm>
            <a:off x="2570692" y="2626080"/>
            <a:ext cx="172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El XML por si sólo es un archivo de texto plano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4890836" y="2626080"/>
            <a:ext cx="172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 smtClean="0">
                <a:solidFill>
                  <a:schemeClr val="tx1"/>
                </a:solidFill>
              </a:rPr>
              <a:t>El View es el elemento visible en pantalla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636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71600" y="1779662"/>
            <a:ext cx="259228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Elija uno de los dos estilo de Actividad dividida por </a:t>
            </a:r>
            <a:r>
              <a:rPr lang="es-ES" dirty="0" err="1" smtClean="0">
                <a:solidFill>
                  <a:schemeClr val="tx1"/>
                </a:solidFill>
              </a:rPr>
              <a:t>Fragments</a:t>
            </a:r>
            <a:r>
              <a:rPr lang="es-ES" dirty="0" smtClean="0">
                <a:solidFill>
                  <a:schemeClr val="tx1"/>
                </a:solidFill>
              </a:rPr>
              <a:t>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Deberá hacerse en parejas para terminar la competencia. 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Están en juego 5 decimas para el RETO 1 y el preciado respeto de quienes están en el salón.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3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31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18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25" name="Rectángulo 24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27" name="Rectángulo 26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</p:spTree>
    <p:extLst>
      <p:ext uri="{BB962C8B-B14F-4D97-AF65-F5344CB8AC3E}">
        <p14:creationId xmlns:p14="http://schemas.microsoft.com/office/powerpoint/2010/main" val="1148531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71600" y="1779662"/>
            <a:ext cx="259228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A partir de una aplicación de tres fragmentos, realice un menú estilo hamburguesa.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Cada elemento del menú debe hacer que pueda ir hasta el siguiente </a:t>
            </a:r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3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31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18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25" name="Rectángulo 24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27" name="Rectángulo 26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</p:spTree>
    <p:extLst>
      <p:ext uri="{BB962C8B-B14F-4D97-AF65-F5344CB8AC3E}">
        <p14:creationId xmlns:p14="http://schemas.microsoft.com/office/powerpoint/2010/main" val="8436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sp>
        <p:nvSpPr>
          <p:cNvPr id="25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71600" y="1779662"/>
            <a:ext cx="25922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Haga mínimo tres (3) fragmentos: Perfil, Editar y Opciones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88934" y="2089314"/>
            <a:ext cx="880151" cy="220836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691247" y="2163484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Perfil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21"/>
          <p:cNvSpPr/>
          <p:nvPr/>
        </p:nvSpPr>
        <p:spPr>
          <a:xfrm>
            <a:off x="6686622" y="2496449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21"/>
          <p:cNvSpPr/>
          <p:nvPr/>
        </p:nvSpPr>
        <p:spPr>
          <a:xfrm>
            <a:off x="6681997" y="2817778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Opciones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3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26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29" name="Rectángulo 28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30" name="Rectángulo 29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</p:spTree>
    <p:extLst>
      <p:ext uri="{BB962C8B-B14F-4D97-AF65-F5344CB8AC3E}">
        <p14:creationId xmlns:p14="http://schemas.microsoft.com/office/powerpoint/2010/main" val="317094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sp>
        <p:nvSpPr>
          <p:cNvPr id="25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9592" y="1796419"/>
            <a:ext cx="30117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el caso del menú hamburguesa, puede usar un botón para mostrar el menú de forma rápida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88934" y="2089314"/>
            <a:ext cx="880151" cy="220836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691247" y="2163484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Perfil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21"/>
          <p:cNvSpPr/>
          <p:nvPr/>
        </p:nvSpPr>
        <p:spPr>
          <a:xfrm>
            <a:off x="6686622" y="2496449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21"/>
          <p:cNvSpPr/>
          <p:nvPr/>
        </p:nvSpPr>
        <p:spPr>
          <a:xfrm>
            <a:off x="6681997" y="2817778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Opciones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3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26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29" name="Rectángulo 28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30" name="Rectángulo 29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  <p:cxnSp>
        <p:nvCxnSpPr>
          <p:cNvPr id="10" name="Conector angular 9"/>
          <p:cNvCxnSpPr>
            <a:stCxn id="9" idx="0"/>
            <a:endCxn id="19" idx="0"/>
          </p:cNvCxnSpPr>
          <p:nvPr/>
        </p:nvCxnSpPr>
        <p:spPr>
          <a:xfrm rot="5400000" flipH="1" flipV="1">
            <a:off x="4620999" y="-419113"/>
            <a:ext cx="12700" cy="4431064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91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sp>
        <p:nvSpPr>
          <p:cNvPr id="25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9592" y="1549118"/>
            <a:ext cx="24765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Si está en el fragmento de editar, haga que pueda cambiar el nombre usando un sencillo </a:t>
            </a:r>
            <a:r>
              <a:rPr lang="es-ES" dirty="0" err="1" smtClean="0">
                <a:solidFill>
                  <a:schemeClr val="tx1"/>
                </a:solidFill>
              </a:rPr>
              <a:t>EditText</a:t>
            </a:r>
            <a:r>
              <a:rPr lang="es-ES" dirty="0" smtClean="0">
                <a:solidFill>
                  <a:schemeClr val="tx1"/>
                </a:solidFill>
              </a:rPr>
              <a:t> y </a:t>
            </a:r>
            <a:r>
              <a:rPr lang="es-ES" dirty="0" err="1" smtClean="0">
                <a:solidFill>
                  <a:schemeClr val="tx1"/>
                </a:solidFill>
              </a:rPr>
              <a:t>Button</a:t>
            </a:r>
            <a:r>
              <a:rPr lang="es-E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Conector recto de flecha 3"/>
          <p:cNvCxnSpPr/>
          <p:nvPr/>
        </p:nvCxnSpPr>
        <p:spPr>
          <a:xfrm>
            <a:off x="3376186" y="1923678"/>
            <a:ext cx="14838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7"/>
          <p:cNvSpPr/>
          <p:nvPr/>
        </p:nvSpPr>
        <p:spPr>
          <a:xfrm>
            <a:off x="7034621" y="2612622"/>
            <a:ext cx="936104" cy="36004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i="1" dirty="0" smtClean="0">
                <a:solidFill>
                  <a:schemeClr val="tx1">
                    <a:lumMod val="50000"/>
                  </a:schemeClr>
                </a:solidFill>
              </a:rPr>
              <a:t>Nombre</a:t>
            </a:r>
            <a:endParaRPr lang="es-CO" i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7031360" y="3137220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CAMBIAR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1" name="Conector recto 10"/>
          <p:cNvCxnSpPr/>
          <p:nvPr/>
        </p:nvCxnSpPr>
        <p:spPr>
          <a:xfrm>
            <a:off x="1835695" y="2499742"/>
            <a:ext cx="14401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7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29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32" name="Rectángulo 31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33" name="Rectángulo 32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  <p:sp>
        <p:nvSpPr>
          <p:cNvPr id="37" name="Rectángulo 36"/>
          <p:cNvSpPr/>
          <p:nvPr/>
        </p:nvSpPr>
        <p:spPr>
          <a:xfrm>
            <a:off x="5257830" y="2613242"/>
            <a:ext cx="936104" cy="36004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i="1" dirty="0" smtClean="0">
                <a:solidFill>
                  <a:schemeClr val="tx1">
                    <a:lumMod val="50000"/>
                  </a:schemeClr>
                </a:solidFill>
              </a:rPr>
              <a:t>Nombre</a:t>
            </a:r>
            <a:endParaRPr lang="es-CO" i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8" name="Rectángulo 37"/>
          <p:cNvSpPr/>
          <p:nvPr/>
        </p:nvSpPr>
        <p:spPr>
          <a:xfrm>
            <a:off x="5254569" y="3137840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CAMBIAR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08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sp>
        <p:nvSpPr>
          <p:cNvPr id="25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19672" y="2612622"/>
            <a:ext cx="24765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Al pulsar CAMBIAR, debe poder ver el nombre escrito en el fragmento de Perfil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7034621" y="2612622"/>
            <a:ext cx="936104" cy="36004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i="1" dirty="0" err="1" smtClean="0">
                <a:solidFill>
                  <a:schemeClr val="tx1">
                    <a:lumMod val="50000"/>
                  </a:schemeClr>
                </a:solidFill>
              </a:rPr>
              <a:t>Petronilo</a:t>
            </a:r>
            <a:endParaRPr lang="es-CO" i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7031360" y="3137220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CAMBIAR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22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27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30" name="Rectángulo 29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31" name="Rectángulo 30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  <p:sp>
        <p:nvSpPr>
          <p:cNvPr id="32" name="Rectángulo 31"/>
          <p:cNvSpPr/>
          <p:nvPr/>
        </p:nvSpPr>
        <p:spPr>
          <a:xfrm>
            <a:off x="5257830" y="2613242"/>
            <a:ext cx="936104" cy="36004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i="1" dirty="0" smtClean="0">
                <a:solidFill>
                  <a:schemeClr val="tx1">
                    <a:lumMod val="50000"/>
                  </a:schemeClr>
                </a:solidFill>
              </a:rPr>
              <a:t>Nombre</a:t>
            </a:r>
            <a:endParaRPr lang="es-CO" i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3" name="Rectángulo 32"/>
          <p:cNvSpPr/>
          <p:nvPr/>
        </p:nvSpPr>
        <p:spPr>
          <a:xfrm>
            <a:off x="5254569" y="3137840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CAMBIAR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86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sp>
        <p:nvSpPr>
          <p:cNvPr id="25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17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7034621" y="2612622"/>
            <a:ext cx="936104" cy="36004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i="1" dirty="0" err="1" smtClean="0">
                <a:solidFill>
                  <a:schemeClr val="tx1">
                    <a:lumMod val="50000"/>
                  </a:schemeClr>
                </a:solidFill>
              </a:rPr>
              <a:t>Petronilo</a:t>
            </a:r>
            <a:endParaRPr lang="es-CO" i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7031360" y="3137220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CAMBIAR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4" name="Rectangle 5"/>
          <p:cNvSpPr/>
          <p:nvPr/>
        </p:nvSpPr>
        <p:spPr>
          <a:xfrm>
            <a:off x="6688934" y="2089314"/>
            <a:ext cx="880151" cy="220836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21"/>
          <p:cNvSpPr/>
          <p:nvPr/>
        </p:nvSpPr>
        <p:spPr>
          <a:xfrm>
            <a:off x="6691247" y="2163484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Perfil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686622" y="2496449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1"/>
          <p:cNvSpPr/>
          <p:nvPr/>
        </p:nvSpPr>
        <p:spPr>
          <a:xfrm>
            <a:off x="6681997" y="2817778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Opciones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TextBox 8"/>
          <p:cNvSpPr txBox="1"/>
          <p:nvPr/>
        </p:nvSpPr>
        <p:spPr>
          <a:xfrm>
            <a:off x="1619672" y="2612622"/>
            <a:ext cx="24765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Al pulsar CAMBIAR, debe poder ver el nombre escrito en el fragmento de Perfil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7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29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32" name="Rectángulo 31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33" name="Rectángulo 32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  <p:sp>
        <p:nvSpPr>
          <p:cNvPr id="34" name="Rectángulo 33"/>
          <p:cNvSpPr/>
          <p:nvPr/>
        </p:nvSpPr>
        <p:spPr>
          <a:xfrm>
            <a:off x="5257830" y="2613242"/>
            <a:ext cx="936104" cy="36004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i="1" dirty="0" smtClean="0">
                <a:solidFill>
                  <a:schemeClr val="tx1">
                    <a:lumMod val="50000"/>
                  </a:schemeClr>
                </a:solidFill>
              </a:rPr>
              <a:t>Nombre</a:t>
            </a:r>
            <a:endParaRPr lang="es-CO" i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5" name="Rectángulo 34"/>
          <p:cNvSpPr/>
          <p:nvPr/>
        </p:nvSpPr>
        <p:spPr>
          <a:xfrm>
            <a:off x="5254569" y="3137840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CAMBIAR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71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sp>
        <p:nvSpPr>
          <p:cNvPr id="25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17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7034621" y="2612622"/>
            <a:ext cx="936104" cy="36004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i="1" dirty="0" err="1" smtClean="0">
                <a:solidFill>
                  <a:schemeClr val="tx1">
                    <a:lumMod val="50000"/>
                  </a:schemeClr>
                </a:solidFill>
              </a:rPr>
              <a:t>Petronilo</a:t>
            </a:r>
            <a:endParaRPr lang="es-CO" i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7031360" y="3137220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CAMBIAR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4" name="Rectangle 5"/>
          <p:cNvSpPr/>
          <p:nvPr/>
        </p:nvSpPr>
        <p:spPr>
          <a:xfrm>
            <a:off x="6688934" y="2089314"/>
            <a:ext cx="880151" cy="220836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21"/>
          <p:cNvSpPr/>
          <p:nvPr/>
        </p:nvSpPr>
        <p:spPr>
          <a:xfrm>
            <a:off x="6691247" y="2163484"/>
            <a:ext cx="877838" cy="351656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Perfil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686622" y="2496449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1"/>
          <p:cNvSpPr/>
          <p:nvPr/>
        </p:nvSpPr>
        <p:spPr>
          <a:xfrm>
            <a:off x="6681997" y="2817778"/>
            <a:ext cx="877838" cy="3516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Opciones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TextBox 8"/>
          <p:cNvSpPr txBox="1"/>
          <p:nvPr/>
        </p:nvSpPr>
        <p:spPr>
          <a:xfrm>
            <a:off x="1619672" y="2612622"/>
            <a:ext cx="24765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Al pulsar CAMBIAR, debe poder ver el nombre escrito en el fragmento de Perfil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7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29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32" name="Rectángulo 31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33" name="Rectángulo 32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  <p:sp>
        <p:nvSpPr>
          <p:cNvPr id="34" name="Rectángulo 33"/>
          <p:cNvSpPr/>
          <p:nvPr/>
        </p:nvSpPr>
        <p:spPr>
          <a:xfrm>
            <a:off x="5257830" y="2613242"/>
            <a:ext cx="936104" cy="36004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i="1" dirty="0" smtClean="0">
                <a:solidFill>
                  <a:schemeClr val="tx1">
                    <a:lumMod val="50000"/>
                  </a:schemeClr>
                </a:solidFill>
              </a:rPr>
              <a:t>Nombre</a:t>
            </a:r>
            <a:endParaRPr lang="es-CO" i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5" name="Rectángulo 34"/>
          <p:cNvSpPr/>
          <p:nvPr/>
        </p:nvSpPr>
        <p:spPr>
          <a:xfrm>
            <a:off x="5254569" y="3137840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CAMBIAR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6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aplicaciones</a:t>
            </a:r>
            <a:endParaRPr lang="en-US" dirty="0"/>
          </a:p>
        </p:txBody>
      </p:sp>
      <p:sp>
        <p:nvSpPr>
          <p:cNvPr id="25" name="26 Rectángulo"/>
          <p:cNvSpPr/>
          <p:nvPr/>
        </p:nvSpPr>
        <p:spPr>
          <a:xfrm>
            <a:off x="6688937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17" name="Rectangle 5"/>
          <p:cNvSpPr/>
          <p:nvPr/>
        </p:nvSpPr>
        <p:spPr>
          <a:xfrm>
            <a:off x="6688937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5"/>
          <p:cNvSpPr/>
          <p:nvPr/>
        </p:nvSpPr>
        <p:spPr>
          <a:xfrm>
            <a:off x="6688935" y="1779662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6 Rectángulo"/>
          <p:cNvSpPr/>
          <p:nvPr/>
        </p:nvSpPr>
        <p:spPr>
          <a:xfrm>
            <a:off x="6688935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16" name="Rectangle 5"/>
          <p:cNvSpPr/>
          <p:nvPr/>
        </p:nvSpPr>
        <p:spPr>
          <a:xfrm>
            <a:off x="6688933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Perfil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5"/>
          <p:cNvSpPr/>
          <p:nvPr/>
        </p:nvSpPr>
        <p:spPr>
          <a:xfrm>
            <a:off x="6688931" y="1796419"/>
            <a:ext cx="295200" cy="296468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6855531" y="2613319"/>
            <a:ext cx="1281793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bg1"/>
                </a:solidFill>
              </a:rPr>
              <a:t>Bienvenido,</a:t>
            </a:r>
          </a:p>
          <a:p>
            <a:pPr algn="ctr"/>
            <a:r>
              <a:rPr lang="es-ES" dirty="0" err="1" smtClean="0">
                <a:solidFill>
                  <a:schemeClr val="bg1"/>
                </a:solidFill>
              </a:rPr>
              <a:t>Petronilo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4" name="TextBox 8"/>
          <p:cNvSpPr txBox="1"/>
          <p:nvPr/>
        </p:nvSpPr>
        <p:spPr>
          <a:xfrm>
            <a:off x="1619672" y="2612622"/>
            <a:ext cx="24765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Al pulsar CAMBIAR, debe poder ver el nombre escrito en el fragmento de Perfil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26 Rectángulo"/>
          <p:cNvSpPr/>
          <p:nvPr/>
        </p:nvSpPr>
        <p:spPr>
          <a:xfrm>
            <a:off x="4860034" y="1788820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000" dirty="0" smtClean="0">
                <a:solidFill>
                  <a:schemeClr val="bg1"/>
                </a:solidFill>
              </a:rPr>
              <a:t>FRAG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27" name="Rectangle 5"/>
          <p:cNvSpPr/>
          <p:nvPr/>
        </p:nvSpPr>
        <p:spPr>
          <a:xfrm>
            <a:off x="4860034" y="1779662"/>
            <a:ext cx="1627479" cy="29646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Titulo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26 Rectángulo"/>
          <p:cNvSpPr/>
          <p:nvPr/>
        </p:nvSpPr>
        <p:spPr>
          <a:xfrm>
            <a:off x="4860032" y="1800714"/>
            <a:ext cx="1627479" cy="2498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800" dirty="0">
              <a:solidFill>
                <a:schemeClr val="bg1"/>
              </a:solidFill>
            </a:endParaRPr>
          </a:p>
        </p:txBody>
      </p:sp>
      <p:sp>
        <p:nvSpPr>
          <p:cNvPr id="29" name="Rectangle 5"/>
          <p:cNvSpPr/>
          <p:nvPr/>
        </p:nvSpPr>
        <p:spPr>
          <a:xfrm>
            <a:off x="4860030" y="1801282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Editar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ectangle 5"/>
          <p:cNvSpPr/>
          <p:nvPr/>
        </p:nvSpPr>
        <p:spPr>
          <a:xfrm>
            <a:off x="4860030" y="4021066"/>
            <a:ext cx="1627481" cy="2867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4860027" y="4021066"/>
            <a:ext cx="547359" cy="27790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Perfil</a:t>
            </a:r>
            <a:endParaRPr lang="es-CO" sz="1800" dirty="0"/>
          </a:p>
        </p:txBody>
      </p:sp>
      <p:sp>
        <p:nvSpPr>
          <p:cNvPr id="32" name="Rectángulo 31"/>
          <p:cNvSpPr/>
          <p:nvPr/>
        </p:nvSpPr>
        <p:spPr>
          <a:xfrm>
            <a:off x="5421742" y="4026062"/>
            <a:ext cx="504056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Editar</a:t>
            </a:r>
            <a:endParaRPr lang="es-CO" sz="700" dirty="0"/>
          </a:p>
        </p:txBody>
      </p:sp>
      <p:sp>
        <p:nvSpPr>
          <p:cNvPr id="33" name="Rectángulo 32"/>
          <p:cNvSpPr/>
          <p:nvPr/>
        </p:nvSpPr>
        <p:spPr>
          <a:xfrm>
            <a:off x="5940153" y="4026062"/>
            <a:ext cx="547358" cy="277904"/>
          </a:xfrm>
          <a:prstGeom prst="rect">
            <a:avLst/>
          </a:prstGeom>
          <a:solidFill>
            <a:srgbClr val="9C5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00" dirty="0" smtClean="0"/>
              <a:t>Opciones</a:t>
            </a:r>
            <a:endParaRPr lang="es-CO" sz="700" dirty="0"/>
          </a:p>
        </p:txBody>
      </p:sp>
      <p:sp>
        <p:nvSpPr>
          <p:cNvPr id="36" name="Rectángulo 35"/>
          <p:cNvSpPr/>
          <p:nvPr/>
        </p:nvSpPr>
        <p:spPr>
          <a:xfrm>
            <a:off x="5032873" y="2621914"/>
            <a:ext cx="1281793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bg1"/>
                </a:solidFill>
              </a:rPr>
              <a:t>Bienvenido,</a:t>
            </a:r>
          </a:p>
          <a:p>
            <a:pPr algn="ctr"/>
            <a:r>
              <a:rPr lang="es-ES" dirty="0" err="1" smtClean="0">
                <a:solidFill>
                  <a:schemeClr val="bg1"/>
                </a:solidFill>
              </a:rPr>
              <a:t>Petronilo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23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Listas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58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Inflater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La respuesta es el INFLATER</a:t>
            </a:r>
            <a:endParaRPr lang="es-CO" dirty="0"/>
          </a:p>
        </p:txBody>
      </p:sp>
      <p:sp>
        <p:nvSpPr>
          <p:cNvPr id="4" name="4 Rectángulo"/>
          <p:cNvSpPr/>
          <p:nvPr/>
        </p:nvSpPr>
        <p:spPr>
          <a:xfrm>
            <a:off x="822960" y="192367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&lt;</a:t>
            </a:r>
            <a:r>
              <a:rPr lang="es-ES" b="1" dirty="0" err="1" smtClean="0">
                <a:solidFill>
                  <a:srgbClr val="9E5ECE"/>
                </a:solidFill>
              </a:rPr>
              <a:t>Button</a:t>
            </a:r>
            <a:r>
              <a:rPr lang="es-ES" b="1" dirty="0" smtClean="0">
                <a:solidFill>
                  <a:srgbClr val="9E5ECE"/>
                </a:solidFill>
              </a:rPr>
              <a:t>   </a:t>
            </a:r>
            <a:r>
              <a:rPr lang="es-ES" sz="1000" b="1" dirty="0" err="1" smtClean="0">
                <a:solidFill>
                  <a:schemeClr val="tx1"/>
                </a:solidFill>
              </a:rPr>
              <a:t>android:id</a:t>
            </a:r>
            <a:r>
              <a:rPr lang="es-ES" sz="1000" b="1" dirty="0" smtClean="0">
                <a:solidFill>
                  <a:schemeClr val="tx1"/>
                </a:solidFill>
              </a:rPr>
              <a:t>="@+id/</a:t>
            </a:r>
            <a:r>
              <a:rPr lang="es-ES" sz="1000" b="1" dirty="0" err="1" smtClean="0">
                <a:solidFill>
                  <a:schemeClr val="tx1"/>
                </a:solidFill>
              </a:rPr>
              <a:t>myBtn</a:t>
            </a:r>
            <a:r>
              <a:rPr lang="es-ES" sz="1000" b="1" dirty="0" smtClean="0">
                <a:solidFill>
                  <a:schemeClr val="tx1"/>
                </a:solidFill>
              </a:rPr>
              <a:t>“</a:t>
            </a:r>
          </a:p>
          <a:p>
            <a:r>
              <a:rPr lang="es-ES" sz="1000" b="1" dirty="0" err="1" smtClean="0">
                <a:solidFill>
                  <a:schemeClr val="tx1"/>
                </a:solidFill>
              </a:rPr>
              <a:t>android:text</a:t>
            </a:r>
            <a:r>
              <a:rPr lang="es-ES" sz="1000" b="1" dirty="0" smtClean="0">
                <a:solidFill>
                  <a:schemeClr val="tx1"/>
                </a:solidFill>
              </a:rPr>
              <a:t>=“</a:t>
            </a:r>
            <a:r>
              <a:rPr lang="es-ES" sz="1000" b="1" dirty="0" err="1" smtClean="0">
                <a:solidFill>
                  <a:schemeClr val="tx1"/>
                </a:solidFill>
              </a:rPr>
              <a:t>Click</a:t>
            </a:r>
            <a:r>
              <a:rPr lang="es-ES" sz="1000" b="1" dirty="0" smtClean="0">
                <a:solidFill>
                  <a:schemeClr val="tx1"/>
                </a:solidFill>
              </a:rPr>
              <a:t> me"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&gt;</a:t>
            </a:r>
          </a:p>
          <a:p>
            <a:r>
              <a:rPr lang="es-ES" b="1" dirty="0" smtClean="0">
                <a:solidFill>
                  <a:srgbClr val="9E5ECE"/>
                </a:solidFill>
              </a:rPr>
              <a:t>&lt;/</a:t>
            </a:r>
            <a:r>
              <a:rPr lang="es-ES" b="1" dirty="0" err="1" smtClean="0">
                <a:solidFill>
                  <a:srgbClr val="9E5ECE"/>
                </a:solidFill>
              </a:rPr>
              <a:t>Button</a:t>
            </a:r>
            <a:r>
              <a:rPr lang="es-ES" b="1" dirty="0" smtClean="0">
                <a:solidFill>
                  <a:srgbClr val="9E5ECE"/>
                </a:solidFill>
              </a:rPr>
              <a:t>&gt;</a:t>
            </a:r>
            <a:endParaRPr lang="es-ES" dirty="0" smtClean="0">
              <a:solidFill>
                <a:schemeClr val="tx1"/>
              </a:solidFill>
            </a:endParaRPr>
          </a:p>
          <a:p>
            <a:endParaRPr lang="es-ES" dirty="0" smtClean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969288" y="4329212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6928912" y="4306557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View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8" name="4 Rectángulo"/>
          <p:cNvSpPr/>
          <p:nvPr/>
        </p:nvSpPr>
        <p:spPr>
          <a:xfrm>
            <a:off x="6782584" y="1929142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6946140" y="2619565"/>
            <a:ext cx="1257063" cy="99228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/>
              <a:t>Click</a:t>
            </a:r>
            <a:r>
              <a:rPr lang="es-ES" dirty="0" smtClean="0"/>
              <a:t> me</a:t>
            </a:r>
            <a:endParaRPr lang="es-CO" dirty="0"/>
          </a:p>
        </p:txBody>
      </p:sp>
      <p:sp>
        <p:nvSpPr>
          <p:cNvPr id="6" name="Cubo 5"/>
          <p:cNvSpPr/>
          <p:nvPr/>
        </p:nvSpPr>
        <p:spPr>
          <a:xfrm>
            <a:off x="3851920" y="2244989"/>
            <a:ext cx="1296144" cy="12961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CuadroTexto 11"/>
          <p:cNvSpPr txBox="1"/>
          <p:nvPr/>
        </p:nvSpPr>
        <p:spPr>
          <a:xfrm>
            <a:off x="3779912" y="3596136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4" name="Conector recto de flecha 13"/>
          <p:cNvCxnSpPr>
            <a:stCxn id="4" idx="3"/>
          </p:cNvCxnSpPr>
          <p:nvPr/>
        </p:nvCxnSpPr>
        <p:spPr>
          <a:xfrm>
            <a:off x="2407136" y="3110244"/>
            <a:ext cx="1444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5071432" y="3096288"/>
            <a:ext cx="17111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0938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453650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tx1"/>
                </a:solidFill>
              </a:rPr>
              <a:t>Las listas son los elementos más utilizados en las aplicaciones móviles.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tx1"/>
                </a:solidFill>
              </a:rPr>
              <a:t>Permite mostrar información de ítems con estructura similar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tx1"/>
                </a:solidFill>
              </a:rPr>
              <a:t>Si los ítems son muchos, el sistema operativo administra su visualización ofreciendo un </a:t>
            </a:r>
            <a:r>
              <a:rPr lang="es-ES" dirty="0" err="1" smtClean="0">
                <a:solidFill>
                  <a:schemeClr val="tx1"/>
                </a:solidFill>
              </a:rPr>
              <a:t>scroll</a:t>
            </a:r>
            <a:r>
              <a:rPr lang="es-ES" dirty="0" smtClean="0">
                <a:solidFill>
                  <a:schemeClr val="tx1"/>
                </a:solidFill>
              </a:rPr>
              <a:t>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tx1"/>
                </a:solidFill>
              </a:rPr>
              <a:t>Las listas usan el patrón </a:t>
            </a:r>
            <a:r>
              <a:rPr lang="es-ES" dirty="0" err="1" smtClean="0">
                <a:solidFill>
                  <a:schemeClr val="tx1"/>
                </a:solidFill>
              </a:rPr>
              <a:t>Lazy</a:t>
            </a:r>
            <a:r>
              <a:rPr lang="es-ES" dirty="0" smtClean="0">
                <a:solidFill>
                  <a:schemeClr val="tx1"/>
                </a:solidFill>
              </a:rPr>
              <a:t> </a:t>
            </a:r>
            <a:r>
              <a:rPr lang="es-ES" dirty="0" err="1" smtClean="0">
                <a:solidFill>
                  <a:schemeClr val="tx1"/>
                </a:solidFill>
              </a:rPr>
              <a:t>Loading</a:t>
            </a:r>
            <a:r>
              <a:rPr lang="es-ES" dirty="0" smtClean="0">
                <a:solidFill>
                  <a:schemeClr val="tx1"/>
                </a:solidFill>
              </a:rPr>
              <a:t> en búsqueda de una mayor eficiencia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7111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4563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Por ejemplo en </a:t>
            </a:r>
            <a:r>
              <a:rPr lang="es-ES" dirty="0" err="1" smtClean="0">
                <a:solidFill>
                  <a:schemeClr val="tx1"/>
                </a:solidFill>
              </a:rPr>
              <a:t>Youtube</a:t>
            </a:r>
            <a:r>
              <a:rPr lang="es-ES" dirty="0" smtClean="0">
                <a:solidFill>
                  <a:schemeClr val="tx1"/>
                </a:solidFill>
              </a:rPr>
              <a:t> se presenta una lista de Videos</a:t>
            </a:r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105474"/>
            <a:ext cx="2641609" cy="452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7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4563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Por ejemplo en </a:t>
            </a:r>
            <a:r>
              <a:rPr lang="es-ES" dirty="0" err="1" smtClean="0">
                <a:solidFill>
                  <a:schemeClr val="tx1"/>
                </a:solidFill>
              </a:rPr>
              <a:t>Youtube</a:t>
            </a:r>
            <a:r>
              <a:rPr lang="es-ES" dirty="0" smtClean="0">
                <a:solidFill>
                  <a:schemeClr val="tx1"/>
                </a:solidFill>
              </a:rPr>
              <a:t> se presenta una lista de Videos</a:t>
            </a:r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105474"/>
            <a:ext cx="2641609" cy="4520087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156176" y="1131590"/>
            <a:ext cx="2641608" cy="3168352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053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4563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Cada ítem tiene una estructura simular al resto de los ítems</a:t>
            </a:r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105474"/>
            <a:ext cx="2641609" cy="4520087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156176" y="1131590"/>
            <a:ext cx="2641608" cy="3168352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" y="2446318"/>
            <a:ext cx="4653119" cy="1374394"/>
          </a:xfrm>
          <a:prstGeom prst="rect">
            <a:avLst/>
          </a:prstGeom>
          <a:ln>
            <a:noFill/>
          </a:ln>
        </p:spPr>
      </p:pic>
      <p:cxnSp>
        <p:nvCxnSpPr>
          <p:cNvPr id="7" name="Conector angular 6"/>
          <p:cNvCxnSpPr>
            <a:stCxn id="5" idx="3"/>
            <a:endCxn id="4" idx="1"/>
          </p:cNvCxnSpPr>
          <p:nvPr/>
        </p:nvCxnSpPr>
        <p:spPr>
          <a:xfrm flipV="1">
            <a:off x="5476079" y="2715766"/>
            <a:ext cx="680097" cy="417749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514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/>
        </p:nvSpPr>
        <p:spPr>
          <a:xfrm>
            <a:off x="827584" y="2446319"/>
            <a:ext cx="4648494" cy="13743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4563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Cada ítem tiene una estructura simular al resto de los ítems</a:t>
            </a:r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105474"/>
            <a:ext cx="2641609" cy="4520087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156176" y="1131590"/>
            <a:ext cx="2641608" cy="3168352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" name="Conector angular 6"/>
          <p:cNvCxnSpPr>
            <a:stCxn id="5" idx="3"/>
            <a:endCxn id="4" idx="1"/>
          </p:cNvCxnSpPr>
          <p:nvPr/>
        </p:nvCxnSpPr>
        <p:spPr>
          <a:xfrm flipV="1">
            <a:off x="5476079" y="2715766"/>
            <a:ext cx="680097" cy="417749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 5"/>
          <p:cNvSpPr/>
          <p:nvPr/>
        </p:nvSpPr>
        <p:spPr>
          <a:xfrm>
            <a:off x="971600" y="2521447"/>
            <a:ext cx="2160240" cy="1224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" name="Conector recto 9"/>
          <p:cNvCxnSpPr/>
          <p:nvPr/>
        </p:nvCxnSpPr>
        <p:spPr>
          <a:xfrm flipV="1">
            <a:off x="971600" y="2521448"/>
            <a:ext cx="2160240" cy="122413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971599" y="2521447"/>
            <a:ext cx="2160241" cy="122413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ángulo 16"/>
          <p:cNvSpPr/>
          <p:nvPr/>
        </p:nvSpPr>
        <p:spPr>
          <a:xfrm>
            <a:off x="3275856" y="2571750"/>
            <a:ext cx="1651560" cy="648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600" b="1" dirty="0" smtClean="0">
                <a:solidFill>
                  <a:schemeClr val="bg1"/>
                </a:solidFill>
              </a:rPr>
              <a:t>Título del video</a:t>
            </a:r>
            <a:endParaRPr lang="es-CO" sz="1600" b="1" dirty="0">
              <a:solidFill>
                <a:schemeClr val="bg1"/>
              </a:solidFill>
            </a:endParaRPr>
          </a:p>
        </p:txBody>
      </p:sp>
      <p:sp>
        <p:nvSpPr>
          <p:cNvPr id="18" name="Rectángulo 17"/>
          <p:cNvSpPr/>
          <p:nvPr/>
        </p:nvSpPr>
        <p:spPr>
          <a:xfrm>
            <a:off x="3275856" y="3240619"/>
            <a:ext cx="1944216" cy="2672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dirty="0" smtClean="0">
                <a:solidFill>
                  <a:schemeClr val="bg1"/>
                </a:solidFill>
              </a:rPr>
              <a:t>Fecha del video . </a:t>
            </a:r>
            <a:r>
              <a:rPr lang="es-ES" dirty="0" err="1" smtClean="0">
                <a:solidFill>
                  <a:schemeClr val="bg1"/>
                </a:solidFill>
              </a:rPr>
              <a:t>Views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9" name="Rectángulo 18"/>
          <p:cNvSpPr/>
          <p:nvPr/>
        </p:nvSpPr>
        <p:spPr>
          <a:xfrm rot="5400000">
            <a:off x="5023822" y="2490974"/>
            <a:ext cx="355848" cy="453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2400" dirty="0" smtClean="0">
                <a:solidFill>
                  <a:schemeClr val="bg1"/>
                </a:solidFill>
              </a:rPr>
              <a:t>…</a:t>
            </a:r>
            <a:endParaRPr lang="es-CO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58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7634" y="4338761"/>
            <a:ext cx="4536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Facebook, es una lista de publicaciones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082" y="89571"/>
            <a:ext cx="2636182" cy="45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395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082" y="89571"/>
            <a:ext cx="2636182" cy="4510800"/>
          </a:xfrm>
          <a:prstGeom prst="rect">
            <a:avLst/>
          </a:prstGeom>
        </p:spPr>
      </p:pic>
      <p:sp>
        <p:nvSpPr>
          <p:cNvPr id="10" name="TextBox 7"/>
          <p:cNvSpPr txBox="1"/>
          <p:nvPr/>
        </p:nvSpPr>
        <p:spPr>
          <a:xfrm>
            <a:off x="817634" y="4338761"/>
            <a:ext cx="4536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Facebook, es una lista de publicaciones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823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082" y="89571"/>
            <a:ext cx="2636182" cy="45108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157082" y="843558"/>
            <a:ext cx="2641608" cy="3312368"/>
          </a:xfrm>
          <a:prstGeom prst="rect">
            <a:avLst/>
          </a:prstGeom>
          <a:solidFill>
            <a:srgbClr val="07304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8665" y="1349966"/>
            <a:ext cx="2421064" cy="2945628"/>
          </a:xfrm>
          <a:prstGeom prst="rect">
            <a:avLst/>
          </a:prstGeom>
        </p:spPr>
      </p:pic>
      <p:sp>
        <p:nvSpPr>
          <p:cNvPr id="9" name="TextBox 7"/>
          <p:cNvSpPr txBox="1"/>
          <p:nvPr/>
        </p:nvSpPr>
        <p:spPr>
          <a:xfrm>
            <a:off x="817634" y="4338761"/>
            <a:ext cx="4536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Facebook, es una lista de publicaciones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Conector angular 9"/>
          <p:cNvCxnSpPr>
            <a:stCxn id="3" idx="3"/>
            <a:endCxn id="6" idx="1"/>
          </p:cNvCxnSpPr>
          <p:nvPr/>
        </p:nvCxnSpPr>
        <p:spPr>
          <a:xfrm flipV="1">
            <a:off x="4539729" y="2499742"/>
            <a:ext cx="1617353" cy="323038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621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082" y="89571"/>
            <a:ext cx="2636182" cy="45108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157082" y="843558"/>
            <a:ext cx="2641608" cy="3312368"/>
          </a:xfrm>
          <a:prstGeom prst="rect">
            <a:avLst/>
          </a:prstGeom>
          <a:solidFill>
            <a:srgbClr val="07304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8665" y="1349966"/>
            <a:ext cx="2421064" cy="2945628"/>
          </a:xfrm>
          <a:prstGeom prst="rect">
            <a:avLst/>
          </a:prstGeom>
        </p:spPr>
      </p:pic>
      <p:sp>
        <p:nvSpPr>
          <p:cNvPr id="9" name="TextBox 7"/>
          <p:cNvSpPr txBox="1"/>
          <p:nvPr/>
        </p:nvSpPr>
        <p:spPr>
          <a:xfrm>
            <a:off x="817634" y="4338761"/>
            <a:ext cx="4536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Facebook, es una lista de publicaciones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Conector angular 9"/>
          <p:cNvCxnSpPr>
            <a:stCxn id="3" idx="3"/>
            <a:endCxn id="6" idx="1"/>
          </p:cNvCxnSpPr>
          <p:nvPr/>
        </p:nvCxnSpPr>
        <p:spPr>
          <a:xfrm flipV="1">
            <a:off x="4539729" y="2499742"/>
            <a:ext cx="1617353" cy="323038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/>
          <p:cNvSpPr/>
          <p:nvPr/>
        </p:nvSpPr>
        <p:spPr>
          <a:xfrm>
            <a:off x="2195736" y="1923678"/>
            <a:ext cx="2232248" cy="79208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smtClean="0">
                <a:solidFill>
                  <a:schemeClr val="bg1"/>
                </a:solidFill>
              </a:rPr>
              <a:t>Descripción de la publicación. La extensión del texto puede ser hasta de 65635 </a:t>
            </a:r>
            <a:r>
              <a:rPr lang="es-ES" sz="1000" dirty="0" err="1" smtClean="0">
                <a:solidFill>
                  <a:schemeClr val="bg1"/>
                </a:solidFill>
              </a:rPr>
              <a:t>carácteres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2120899" y="2788682"/>
            <a:ext cx="2413403" cy="93519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sz="1000" dirty="0">
              <a:solidFill>
                <a:schemeClr val="bg1"/>
              </a:solidFill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2120899" y="2788681"/>
            <a:ext cx="2413404" cy="93519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 flipV="1">
            <a:off x="2118215" y="2788681"/>
            <a:ext cx="2416087" cy="9351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 17"/>
          <p:cNvSpPr/>
          <p:nvPr/>
        </p:nvSpPr>
        <p:spPr>
          <a:xfrm>
            <a:off x="2120897" y="3723877"/>
            <a:ext cx="242106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err="1" smtClean="0">
                <a:solidFill>
                  <a:schemeClr val="bg1"/>
                </a:solidFill>
              </a:rPr>
              <a:t>Likes</a:t>
            </a:r>
            <a:r>
              <a:rPr lang="es-ES" sz="1000" dirty="0" smtClean="0">
                <a:solidFill>
                  <a:schemeClr val="bg1"/>
                </a:solidFill>
              </a:rPr>
              <a:t> y reacciones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2120897" y="4003525"/>
            <a:ext cx="78653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smtClean="0">
                <a:solidFill>
                  <a:schemeClr val="bg1"/>
                </a:solidFill>
              </a:rPr>
              <a:t>Reaccionar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0" name="Rectángulo 19"/>
          <p:cNvSpPr/>
          <p:nvPr/>
        </p:nvSpPr>
        <p:spPr>
          <a:xfrm>
            <a:off x="2902165" y="4003525"/>
            <a:ext cx="786535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smtClean="0">
                <a:solidFill>
                  <a:schemeClr val="bg1"/>
                </a:solidFill>
              </a:rPr>
              <a:t>Comentar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3698139" y="4003525"/>
            <a:ext cx="836163" cy="279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dirty="0" smtClean="0">
                <a:solidFill>
                  <a:schemeClr val="bg1"/>
                </a:solidFill>
              </a:rPr>
              <a:t>Compartir</a:t>
            </a:r>
            <a:endParaRPr lang="es-CO" sz="1000" dirty="0">
              <a:solidFill>
                <a:schemeClr val="bg1"/>
              </a:solidFill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2442006" y="1707654"/>
            <a:ext cx="1287760" cy="14401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600" dirty="0" smtClean="0">
                <a:solidFill>
                  <a:schemeClr val="bg1"/>
                </a:solidFill>
              </a:rPr>
              <a:t>Hora y fecha</a:t>
            </a:r>
            <a:endParaRPr lang="es-CO" sz="600" dirty="0">
              <a:solidFill>
                <a:schemeClr val="bg1"/>
              </a:solidFill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2442006" y="1396194"/>
            <a:ext cx="1625788" cy="35165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900" b="1" dirty="0" smtClean="0">
                <a:solidFill>
                  <a:schemeClr val="bg1"/>
                </a:solidFill>
              </a:rPr>
              <a:t>Información de la publicación en negrita</a:t>
            </a:r>
            <a:endParaRPr lang="es-CO" sz="900" b="1" dirty="0">
              <a:solidFill>
                <a:schemeClr val="bg1"/>
              </a:solidFill>
            </a:endParaRPr>
          </a:p>
        </p:txBody>
      </p:sp>
      <p:sp>
        <p:nvSpPr>
          <p:cNvPr id="24" name="Rectángulo 23"/>
          <p:cNvSpPr/>
          <p:nvPr/>
        </p:nvSpPr>
        <p:spPr>
          <a:xfrm>
            <a:off x="2172739" y="1427346"/>
            <a:ext cx="341425" cy="320504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CO" sz="900" b="1" dirty="0">
              <a:solidFill>
                <a:schemeClr val="bg1"/>
              </a:solidFill>
            </a:endParaRPr>
          </a:p>
        </p:txBody>
      </p:sp>
      <p:cxnSp>
        <p:nvCxnSpPr>
          <p:cNvPr id="28" name="Conector recto 27"/>
          <p:cNvCxnSpPr/>
          <p:nvPr/>
        </p:nvCxnSpPr>
        <p:spPr>
          <a:xfrm>
            <a:off x="2167313" y="1427345"/>
            <a:ext cx="346851" cy="3205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/>
          <p:cNvCxnSpPr/>
          <p:nvPr/>
        </p:nvCxnSpPr>
        <p:spPr>
          <a:xfrm flipV="1">
            <a:off x="2170506" y="1427344"/>
            <a:ext cx="343658" cy="308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011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600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Instagram un lista de publicaciones</a:t>
            </a:r>
          </a:p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Debe </a:t>
            </a:r>
            <a:r>
              <a:rPr lang="es-ES" dirty="0">
                <a:solidFill>
                  <a:schemeClr val="tx1"/>
                </a:solidFill>
              </a:rPr>
              <a:t>tener en cuenta que las “listas” pueden también verse como en un </a:t>
            </a:r>
            <a:r>
              <a:rPr lang="es-ES" dirty="0" err="1">
                <a:solidFill>
                  <a:schemeClr val="tx1"/>
                </a:solidFill>
              </a:rPr>
              <a:t>grid</a:t>
            </a:r>
            <a:r>
              <a:rPr lang="es-ES" dirty="0">
                <a:solidFill>
                  <a:schemeClr val="tx1"/>
                </a:solidFill>
              </a:rPr>
              <a:t>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93642"/>
            <a:ext cx="2646285" cy="452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8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Inflater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De esta forma, tenga en cuenta que las actividades debe “inflar” estos XML durante el método </a:t>
            </a:r>
            <a:r>
              <a:rPr lang="es-ES" dirty="0" err="1" smtClean="0"/>
              <a:t>setContentView</a:t>
            </a:r>
            <a:r>
              <a:rPr lang="es-ES" dirty="0" smtClean="0"/>
              <a:t>(</a:t>
            </a:r>
            <a:r>
              <a:rPr lang="es-ES" dirty="0" err="1" smtClean="0"/>
              <a:t>R.layout.activity_main</a:t>
            </a:r>
            <a:r>
              <a:rPr lang="es-ES" dirty="0" smtClean="0"/>
              <a:t>).</a:t>
            </a:r>
            <a:endParaRPr lang="es-CO" dirty="0"/>
          </a:p>
        </p:txBody>
      </p:sp>
      <p:sp>
        <p:nvSpPr>
          <p:cNvPr id="4" name="4 Rectángulo"/>
          <p:cNvSpPr/>
          <p:nvPr/>
        </p:nvSpPr>
        <p:spPr>
          <a:xfrm>
            <a:off x="822960" y="1923678"/>
            <a:ext cx="1584176" cy="237313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&lt;</a:t>
            </a:r>
            <a:r>
              <a:rPr lang="es-ES" b="1" dirty="0" err="1" smtClean="0">
                <a:solidFill>
                  <a:srgbClr val="9E5ECE"/>
                </a:solidFill>
              </a:rPr>
              <a:t>Button</a:t>
            </a:r>
            <a:r>
              <a:rPr lang="es-ES" b="1" dirty="0" smtClean="0">
                <a:solidFill>
                  <a:srgbClr val="9E5ECE"/>
                </a:solidFill>
              </a:rPr>
              <a:t>   </a:t>
            </a:r>
            <a:r>
              <a:rPr lang="es-ES" sz="1000" b="1" dirty="0" err="1" smtClean="0">
                <a:solidFill>
                  <a:schemeClr val="tx1"/>
                </a:solidFill>
              </a:rPr>
              <a:t>android:id</a:t>
            </a:r>
            <a:r>
              <a:rPr lang="es-ES" sz="1000" b="1" dirty="0" smtClean="0">
                <a:solidFill>
                  <a:schemeClr val="tx1"/>
                </a:solidFill>
              </a:rPr>
              <a:t>="@+id/</a:t>
            </a:r>
            <a:r>
              <a:rPr lang="es-ES" sz="1000" b="1" dirty="0" err="1" smtClean="0">
                <a:solidFill>
                  <a:schemeClr val="tx1"/>
                </a:solidFill>
              </a:rPr>
              <a:t>myBtn</a:t>
            </a:r>
            <a:r>
              <a:rPr lang="es-ES" sz="1000" b="1" dirty="0" smtClean="0">
                <a:solidFill>
                  <a:schemeClr val="tx1"/>
                </a:solidFill>
              </a:rPr>
              <a:t>“</a:t>
            </a:r>
          </a:p>
          <a:p>
            <a:r>
              <a:rPr lang="es-ES" sz="1000" b="1" dirty="0" err="1" smtClean="0">
                <a:solidFill>
                  <a:schemeClr val="tx1"/>
                </a:solidFill>
              </a:rPr>
              <a:t>android:text</a:t>
            </a:r>
            <a:r>
              <a:rPr lang="es-ES" sz="1000" b="1" dirty="0" smtClean="0">
                <a:solidFill>
                  <a:schemeClr val="tx1"/>
                </a:solidFill>
              </a:rPr>
              <a:t>=“</a:t>
            </a:r>
            <a:r>
              <a:rPr lang="es-ES" sz="1000" b="1" dirty="0" err="1" smtClean="0">
                <a:solidFill>
                  <a:schemeClr val="tx1"/>
                </a:solidFill>
              </a:rPr>
              <a:t>Click</a:t>
            </a:r>
            <a:r>
              <a:rPr lang="es-ES" sz="1000" b="1" dirty="0" smtClean="0">
                <a:solidFill>
                  <a:schemeClr val="tx1"/>
                </a:solidFill>
              </a:rPr>
              <a:t> me"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b="1" dirty="0" smtClean="0">
                <a:solidFill>
                  <a:srgbClr val="9E5ECE"/>
                </a:solidFill>
              </a:rPr>
              <a:t>&gt;</a:t>
            </a:r>
          </a:p>
          <a:p>
            <a:r>
              <a:rPr lang="es-ES" b="1" dirty="0" smtClean="0">
                <a:solidFill>
                  <a:srgbClr val="9E5ECE"/>
                </a:solidFill>
              </a:rPr>
              <a:t>&lt;/</a:t>
            </a:r>
            <a:r>
              <a:rPr lang="es-ES" b="1" dirty="0" err="1" smtClean="0">
                <a:solidFill>
                  <a:srgbClr val="9E5ECE"/>
                </a:solidFill>
              </a:rPr>
              <a:t>Button</a:t>
            </a:r>
            <a:r>
              <a:rPr lang="es-ES" b="1" dirty="0" smtClean="0">
                <a:solidFill>
                  <a:srgbClr val="9E5ECE"/>
                </a:solidFill>
              </a:rPr>
              <a:t>&gt;</a:t>
            </a:r>
            <a:endParaRPr lang="es-ES" dirty="0" smtClean="0">
              <a:solidFill>
                <a:schemeClr val="tx1"/>
              </a:solidFill>
            </a:endParaRPr>
          </a:p>
          <a:p>
            <a:endParaRPr lang="es-ES" dirty="0" smtClean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969288" y="4329212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6928912" y="4306557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View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8" name="4 Rectángulo"/>
          <p:cNvSpPr/>
          <p:nvPr/>
        </p:nvSpPr>
        <p:spPr>
          <a:xfrm>
            <a:off x="6782584" y="1929142"/>
            <a:ext cx="1584176" cy="23731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6946140" y="2619565"/>
            <a:ext cx="1257063" cy="99228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/>
              <a:t>Click</a:t>
            </a:r>
            <a:r>
              <a:rPr lang="es-ES" dirty="0" smtClean="0"/>
              <a:t> me</a:t>
            </a:r>
            <a:endParaRPr lang="es-CO" dirty="0"/>
          </a:p>
        </p:txBody>
      </p:sp>
      <p:sp>
        <p:nvSpPr>
          <p:cNvPr id="6" name="Cubo 5"/>
          <p:cNvSpPr/>
          <p:nvPr/>
        </p:nvSpPr>
        <p:spPr>
          <a:xfrm>
            <a:off x="3851920" y="2244989"/>
            <a:ext cx="1296144" cy="12961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CuadroTexto 11"/>
          <p:cNvSpPr txBox="1"/>
          <p:nvPr/>
        </p:nvSpPr>
        <p:spPr>
          <a:xfrm>
            <a:off x="3779912" y="3596136"/>
            <a:ext cx="129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4" name="Conector recto de flecha 13"/>
          <p:cNvCxnSpPr>
            <a:stCxn id="4" idx="3"/>
          </p:cNvCxnSpPr>
          <p:nvPr/>
        </p:nvCxnSpPr>
        <p:spPr>
          <a:xfrm>
            <a:off x="2407136" y="3110244"/>
            <a:ext cx="1444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5071432" y="3096288"/>
            <a:ext cx="17111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6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600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Instagram un lista de publicaciones</a:t>
            </a:r>
          </a:p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Debe </a:t>
            </a:r>
            <a:r>
              <a:rPr lang="es-ES" dirty="0">
                <a:solidFill>
                  <a:schemeClr val="tx1"/>
                </a:solidFill>
              </a:rPr>
              <a:t>tener en cuenta que las “listas” pueden también verse como en un </a:t>
            </a:r>
            <a:r>
              <a:rPr lang="es-ES" dirty="0" err="1">
                <a:solidFill>
                  <a:schemeClr val="tx1"/>
                </a:solidFill>
              </a:rPr>
              <a:t>grid</a:t>
            </a:r>
            <a:r>
              <a:rPr lang="es-ES" dirty="0">
                <a:solidFill>
                  <a:schemeClr val="tx1"/>
                </a:solidFill>
              </a:rPr>
              <a:t>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93642"/>
            <a:ext cx="2646285" cy="4528088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157082" y="771550"/>
            <a:ext cx="2641608" cy="3528392"/>
          </a:xfrm>
          <a:prstGeom prst="rect">
            <a:avLst/>
          </a:prstGeom>
          <a:solidFill>
            <a:srgbClr val="07304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7593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600" y="1707654"/>
            <a:ext cx="3600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Instagram un lista de publicaciones</a:t>
            </a:r>
          </a:p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Debe </a:t>
            </a:r>
            <a:r>
              <a:rPr lang="es-ES" dirty="0">
                <a:solidFill>
                  <a:schemeClr val="tx1"/>
                </a:solidFill>
              </a:rPr>
              <a:t>tener en cuenta que las “listas” pueden también verse como en un </a:t>
            </a:r>
            <a:r>
              <a:rPr lang="es-ES" dirty="0" err="1">
                <a:solidFill>
                  <a:schemeClr val="tx1"/>
                </a:solidFill>
              </a:rPr>
              <a:t>grid</a:t>
            </a:r>
            <a:r>
              <a:rPr lang="es-ES" dirty="0">
                <a:solidFill>
                  <a:schemeClr val="tx1"/>
                </a:solidFill>
              </a:rPr>
              <a:t>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93642"/>
            <a:ext cx="2646285" cy="4528088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6157082" y="771550"/>
            <a:ext cx="2641608" cy="3528392"/>
          </a:xfrm>
          <a:prstGeom prst="rect">
            <a:avLst/>
          </a:prstGeom>
          <a:solidFill>
            <a:srgbClr val="07304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1981598" y="2787774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" name="Conector recto 6"/>
          <p:cNvCxnSpPr/>
          <p:nvPr/>
        </p:nvCxnSpPr>
        <p:spPr>
          <a:xfrm>
            <a:off x="1979712" y="2787774"/>
            <a:ext cx="1730078" cy="1728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 flipV="1">
            <a:off x="1975941" y="2787774"/>
            <a:ext cx="1733849" cy="17281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angular 13"/>
          <p:cNvCxnSpPr>
            <a:stCxn id="4" idx="3"/>
            <a:endCxn id="6" idx="1"/>
          </p:cNvCxnSpPr>
          <p:nvPr/>
        </p:nvCxnSpPr>
        <p:spPr>
          <a:xfrm flipV="1">
            <a:off x="3709790" y="2535746"/>
            <a:ext cx="2447292" cy="1116124"/>
          </a:xfrm>
          <a:prstGeom prst="bentConnector3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3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Listas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1147149" y="1635646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9872" y="1635646"/>
            <a:ext cx="51125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Android hay tres herramientas para hacer listas:</a:t>
            </a:r>
          </a:p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1. </a:t>
            </a:r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2. </a:t>
            </a:r>
            <a:r>
              <a:rPr lang="es-ES" dirty="0" err="1" smtClean="0">
                <a:solidFill>
                  <a:schemeClr val="tx1"/>
                </a:solidFill>
              </a:rPr>
              <a:t>RecyclerView</a:t>
            </a:r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3. </a:t>
            </a:r>
            <a:r>
              <a:rPr lang="es-ES" dirty="0" err="1" smtClean="0">
                <a:solidFill>
                  <a:schemeClr val="tx1"/>
                </a:solidFill>
              </a:rPr>
              <a:t>GridView</a:t>
            </a:r>
            <a:endParaRPr lang="es-ES" dirty="0" smtClean="0">
              <a:solidFill>
                <a:schemeClr val="tx1"/>
              </a:solidFill>
            </a:endParaRP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r>
              <a:rPr lang="es-ES" dirty="0" smtClean="0">
                <a:solidFill>
                  <a:schemeClr val="tx1"/>
                </a:solidFill>
              </a:rPr>
              <a:t> es la lista básica presente desde Android 1.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err="1" smtClean="0">
                <a:solidFill>
                  <a:schemeClr val="tx1"/>
                </a:solidFill>
              </a:rPr>
              <a:t>GridView</a:t>
            </a:r>
            <a:r>
              <a:rPr lang="es-ES" dirty="0" smtClean="0">
                <a:solidFill>
                  <a:schemeClr val="tx1"/>
                </a:solidFill>
              </a:rPr>
              <a:t> posibilita la representación de listas mediante un </a:t>
            </a:r>
            <a:r>
              <a:rPr lang="es-ES" dirty="0" err="1" smtClean="0">
                <a:solidFill>
                  <a:schemeClr val="tx1"/>
                </a:solidFill>
              </a:rPr>
              <a:t>grid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58768" y="1798826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258768" y="2317015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258768" y="2835204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279700" y="335339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Yerry</a:t>
            </a:r>
            <a:r>
              <a:rPr lang="es-ES" sz="1100" i="1" dirty="0" smtClean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/>
          <p:cNvSpPr txBox="1"/>
          <p:nvPr/>
        </p:nvSpPr>
        <p:spPr>
          <a:xfrm>
            <a:off x="755143" y="4128161"/>
            <a:ext cx="2448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Lista para representar jugadores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87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Listas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419872" y="1635646"/>
            <a:ext cx="51125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Las listas normalmente van amarradas a conjuntos de objetos o colecciones.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Hay un elemento que nos permite representar una lista de datos elementos visible por el usuario (</a:t>
            </a:r>
            <a:r>
              <a:rPr lang="es-ES" dirty="0" err="1" smtClean="0">
                <a:solidFill>
                  <a:schemeClr val="tx1"/>
                </a:solidFill>
              </a:rPr>
              <a:t>Views</a:t>
            </a:r>
            <a:r>
              <a:rPr lang="es-ES" dirty="0" smtClean="0">
                <a:solidFill>
                  <a:schemeClr val="tx1"/>
                </a:solidFill>
              </a:rPr>
              <a:t>).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26 Rectángulo"/>
          <p:cNvSpPr/>
          <p:nvPr/>
        </p:nvSpPr>
        <p:spPr>
          <a:xfrm>
            <a:off x="1147149" y="1635646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13" name="Rectangle 15"/>
          <p:cNvSpPr/>
          <p:nvPr/>
        </p:nvSpPr>
        <p:spPr>
          <a:xfrm>
            <a:off x="1258768" y="1798826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4" name="Rectangle 32"/>
          <p:cNvSpPr/>
          <p:nvPr/>
        </p:nvSpPr>
        <p:spPr>
          <a:xfrm>
            <a:off x="1258768" y="2317015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5" name="Rectangle 33"/>
          <p:cNvSpPr/>
          <p:nvPr/>
        </p:nvSpPr>
        <p:spPr>
          <a:xfrm>
            <a:off x="1258768" y="2835204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Rectangle 34"/>
          <p:cNvSpPr/>
          <p:nvPr/>
        </p:nvSpPr>
        <p:spPr>
          <a:xfrm>
            <a:off x="1279700" y="335339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Yerry</a:t>
            </a:r>
            <a:r>
              <a:rPr lang="es-ES" sz="1100" i="1" dirty="0" smtClean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755143" y="4128161"/>
            <a:ext cx="2448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Lista para representar jugadores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31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Adapters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772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511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Los adaptadores permiten representar una lista de objetos (Modelos) mediante elementos gráficos (Vista)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De este modo, los adaptadores son controladores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690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Para entender el concepto de </a:t>
            </a:r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r>
              <a:rPr lang="es-ES" dirty="0" smtClean="0">
                <a:solidFill>
                  <a:schemeClr val="tx1"/>
                </a:solidFill>
              </a:rPr>
              <a:t>, necesitamos primero una clase modelo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3635896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4958332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4067944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74499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Usando la capacidad de la clase de crear instancias, creamos unas cuantas y las agrupamos en un arreglo de tipo </a:t>
            </a:r>
            <a:r>
              <a:rPr lang="es-ES" dirty="0" err="1" smtClean="0">
                <a:solidFill>
                  <a:schemeClr val="tx1"/>
                </a:solidFill>
              </a:rPr>
              <a:t>List</a:t>
            </a:r>
            <a:r>
              <a:rPr lang="es-ES" dirty="0" smtClean="0">
                <a:solidFill>
                  <a:schemeClr val="tx1"/>
                </a:solidFill>
              </a:rPr>
              <a:t>&lt;T&gt;.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3635896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4958332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4067944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1987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Usando la capacidad de la clase de crear instancias, creamos unas cuantas y las agrupamos en un arreglo de tipo </a:t>
            </a:r>
            <a:r>
              <a:rPr lang="es-ES" dirty="0" err="1" smtClean="0">
                <a:solidFill>
                  <a:schemeClr val="tx1"/>
                </a:solidFill>
              </a:rPr>
              <a:t>List</a:t>
            </a:r>
            <a:r>
              <a:rPr lang="es-ES" dirty="0" smtClean="0">
                <a:solidFill>
                  <a:schemeClr val="tx1"/>
                </a:solidFill>
              </a:rPr>
              <a:t>&lt;T&gt;.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2537977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3860413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2970025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9" name="Rectangle 30"/>
          <p:cNvSpPr/>
          <p:nvPr/>
        </p:nvSpPr>
        <p:spPr>
          <a:xfrm>
            <a:off x="5139163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31"/>
          <p:cNvSpPr/>
          <p:nvPr/>
        </p:nvSpPr>
        <p:spPr>
          <a:xfrm>
            <a:off x="4698217" y="4294419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Conector recto de flecha 4"/>
          <p:cNvCxnSpPr>
            <a:stCxn id="12" idx="0"/>
          </p:cNvCxnSpPr>
          <p:nvPr/>
        </p:nvCxnSpPr>
        <p:spPr>
          <a:xfrm>
            <a:off x="4137742" y="3466202"/>
            <a:ext cx="10014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182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Usando la capacidad de la clase de crear instancias, creamos unas cuantas y las agrupamos en un arreglo de tipo </a:t>
            </a:r>
            <a:r>
              <a:rPr lang="es-ES" dirty="0" err="1" smtClean="0">
                <a:solidFill>
                  <a:schemeClr val="tx1"/>
                </a:solidFill>
              </a:rPr>
              <a:t>List</a:t>
            </a:r>
            <a:r>
              <a:rPr lang="es-ES" dirty="0" smtClean="0">
                <a:solidFill>
                  <a:schemeClr val="tx1"/>
                </a:solidFill>
              </a:rPr>
              <a:t>&lt;T&gt;.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2537977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3860413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2970025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9" name="Rectangle 30"/>
          <p:cNvSpPr/>
          <p:nvPr/>
        </p:nvSpPr>
        <p:spPr>
          <a:xfrm>
            <a:off x="5139163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31"/>
          <p:cNvSpPr/>
          <p:nvPr/>
        </p:nvSpPr>
        <p:spPr>
          <a:xfrm>
            <a:off x="4698217" y="4294419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04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Fragments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INTRODUCCIÓN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6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Luego de tener el arreglo de objetos, se entrega a un adaptador para que éste se ocupe de representarlos gráficamente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2537977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3860413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2970025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9" name="Rectangle 30"/>
          <p:cNvSpPr/>
          <p:nvPr/>
        </p:nvSpPr>
        <p:spPr>
          <a:xfrm>
            <a:off x="5139163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31"/>
          <p:cNvSpPr/>
          <p:nvPr/>
        </p:nvSpPr>
        <p:spPr>
          <a:xfrm>
            <a:off x="4698217" y="4294419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008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Un adaptador va ligado a un </a:t>
            </a:r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r>
              <a:rPr lang="es-ES" dirty="0" smtClean="0">
                <a:solidFill>
                  <a:schemeClr val="tx1"/>
                </a:solidFill>
              </a:rPr>
              <a:t>, </a:t>
            </a:r>
            <a:r>
              <a:rPr lang="es-ES" dirty="0" err="1" smtClean="0">
                <a:solidFill>
                  <a:schemeClr val="tx1"/>
                </a:solidFill>
              </a:rPr>
              <a:t>RecyclerView</a:t>
            </a:r>
            <a:r>
              <a:rPr lang="es-ES" dirty="0" smtClean="0">
                <a:solidFill>
                  <a:schemeClr val="tx1"/>
                </a:solidFill>
              </a:rPr>
              <a:t> o </a:t>
            </a:r>
            <a:r>
              <a:rPr lang="es-ES" dirty="0" err="1" smtClean="0">
                <a:solidFill>
                  <a:schemeClr val="tx1"/>
                </a:solidFill>
              </a:rPr>
              <a:t>GridView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9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4" name="Conector recto de flecha 23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9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754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El </a:t>
            </a:r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r>
              <a:rPr lang="es-ES" dirty="0" smtClean="0">
                <a:solidFill>
                  <a:schemeClr val="tx1"/>
                </a:solidFill>
              </a:rPr>
              <a:t> por dentro, es en </a:t>
            </a:r>
            <a:r>
              <a:rPr lang="es-ES" dirty="0" err="1" smtClean="0">
                <a:solidFill>
                  <a:schemeClr val="tx1"/>
                </a:solidFill>
              </a:rPr>
              <a:t>escencia</a:t>
            </a:r>
            <a:r>
              <a:rPr lang="es-ES" dirty="0" smtClean="0">
                <a:solidFill>
                  <a:schemeClr val="tx1"/>
                </a:solidFill>
              </a:rPr>
              <a:t> un </a:t>
            </a:r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r>
              <a:rPr lang="es-ES" dirty="0" smtClean="0">
                <a:solidFill>
                  <a:schemeClr val="tx1"/>
                </a:solidFill>
              </a:rPr>
              <a:t>, que va a “inflar” cada objeto de la lista.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Cubo 22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Cubo 23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CuadroTexto 2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8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Al ser un </a:t>
            </a:r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r>
              <a:rPr lang="es-ES" dirty="0" smtClean="0">
                <a:solidFill>
                  <a:schemeClr val="tx1"/>
                </a:solidFill>
              </a:rPr>
              <a:t>, necesitará un Android XML para inflar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Cubo 2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Cubo 24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CuadroTexto 25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79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Al ser un </a:t>
            </a:r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r>
              <a:rPr lang="es-ES" dirty="0" smtClean="0">
                <a:solidFill>
                  <a:schemeClr val="tx1"/>
                </a:solidFill>
              </a:rPr>
              <a:t>, necesitará un Android XML para inflar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Cubo 2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Cubo 24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CuadroTexto 25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320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Luego, el </a:t>
            </a:r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r>
              <a:rPr lang="es-ES" dirty="0" smtClean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Cubo 2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Cubo 24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CuadroTexto 25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312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147814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1843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147814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" name="Conector angular 8"/>
          <p:cNvCxnSpPr>
            <a:stCxn id="6" idx="3"/>
            <a:endCxn id="11" idx="2"/>
          </p:cNvCxnSpPr>
          <p:nvPr/>
        </p:nvCxnSpPr>
        <p:spPr>
          <a:xfrm>
            <a:off x="4235893" y="3273814"/>
            <a:ext cx="1172348" cy="2784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595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147814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" name="Conector angular 8"/>
          <p:cNvCxnSpPr>
            <a:stCxn id="6" idx="3"/>
            <a:endCxn id="11" idx="2"/>
          </p:cNvCxnSpPr>
          <p:nvPr/>
        </p:nvCxnSpPr>
        <p:spPr>
          <a:xfrm>
            <a:off x="4235893" y="3273814"/>
            <a:ext cx="1172348" cy="2784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147814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94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419872" y="1635646"/>
            <a:ext cx="511256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El </a:t>
            </a:r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r>
              <a:rPr lang="es-ES" dirty="0" smtClean="0">
                <a:solidFill>
                  <a:schemeClr val="tx1"/>
                </a:solidFill>
              </a:rPr>
              <a:t> representa una sección de una </a:t>
            </a:r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r>
              <a:rPr lang="es-ES" dirty="0" smtClean="0">
                <a:solidFill>
                  <a:schemeClr val="tx1"/>
                </a:solidFill>
              </a:rPr>
              <a:t>. 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De esta forma una </a:t>
            </a:r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r>
              <a:rPr lang="es-ES" dirty="0" smtClean="0">
                <a:solidFill>
                  <a:schemeClr val="tx1"/>
                </a:solidFill>
              </a:rPr>
              <a:t> se puede componer de </a:t>
            </a:r>
            <a:r>
              <a:rPr lang="es-ES" dirty="0" err="1" smtClean="0">
                <a:solidFill>
                  <a:schemeClr val="tx1"/>
                </a:solidFill>
              </a:rPr>
              <a:t>Fragments</a:t>
            </a:r>
            <a:r>
              <a:rPr lang="es-ES" dirty="0" smtClean="0">
                <a:solidFill>
                  <a:schemeClr val="tx1"/>
                </a:solidFill>
              </a:rPr>
              <a:t>.</a:t>
            </a:r>
          </a:p>
          <a:p>
            <a:endParaRPr lang="es-ES" dirty="0" smtClean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Si se tienen funcionalidades lo suficientemente separadas, pero que no amerite tener una </a:t>
            </a:r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r>
              <a:rPr lang="es-ES" dirty="0" smtClean="0">
                <a:solidFill>
                  <a:schemeClr val="tx1"/>
                </a:solidFill>
              </a:rPr>
              <a:t> por cada una, se usan los </a:t>
            </a:r>
            <a:r>
              <a:rPr lang="es-ES" dirty="0" err="1" smtClean="0">
                <a:solidFill>
                  <a:schemeClr val="tx1"/>
                </a:solidFill>
              </a:rPr>
              <a:t>Fragments</a:t>
            </a:r>
            <a:r>
              <a:rPr lang="es-ES" dirty="0" smtClean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esultado de imagen de whatsapp android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447037"/>
            <a:ext cx="1763205" cy="3134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608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36383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630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371795" y="336383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>
            <a:off x="4235892" y="3507854"/>
            <a:ext cx="11723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34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5" name="Rectángulo 24"/>
          <p:cNvSpPr/>
          <p:nvPr/>
        </p:nvSpPr>
        <p:spPr>
          <a:xfrm>
            <a:off x="3371795" y="336383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6" name="Conector recto de flecha 25"/>
          <p:cNvCxnSpPr/>
          <p:nvPr/>
        </p:nvCxnSpPr>
        <p:spPr>
          <a:xfrm>
            <a:off x="4235892" y="3507854"/>
            <a:ext cx="11723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82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ángulo 27"/>
          <p:cNvSpPr/>
          <p:nvPr/>
        </p:nvSpPr>
        <p:spPr>
          <a:xfrm>
            <a:off x="3359827" y="3600592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996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ángulo 23"/>
          <p:cNvSpPr/>
          <p:nvPr/>
        </p:nvSpPr>
        <p:spPr>
          <a:xfrm>
            <a:off x="3359827" y="3600592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5" name="Conector angular 24"/>
          <p:cNvCxnSpPr/>
          <p:nvPr/>
        </p:nvCxnSpPr>
        <p:spPr>
          <a:xfrm flipV="1">
            <a:off x="4235892" y="3552266"/>
            <a:ext cx="1172349" cy="1716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86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3359827" y="3600592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0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31" name="Conector angular 30"/>
          <p:cNvCxnSpPr/>
          <p:nvPr/>
        </p:nvCxnSpPr>
        <p:spPr>
          <a:xfrm flipV="1">
            <a:off x="4235892" y="3552266"/>
            <a:ext cx="1172349" cy="1716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91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ángulo 26"/>
          <p:cNvSpPr/>
          <p:nvPr/>
        </p:nvSpPr>
        <p:spPr>
          <a:xfrm>
            <a:off x="3359827" y="3600592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0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00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ángulo 27"/>
          <p:cNvSpPr/>
          <p:nvPr/>
        </p:nvSpPr>
        <p:spPr>
          <a:xfrm>
            <a:off x="3355304" y="380675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7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5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angular 24"/>
          <p:cNvCxnSpPr>
            <a:stCxn id="26" idx="3"/>
          </p:cNvCxnSpPr>
          <p:nvPr/>
        </p:nvCxnSpPr>
        <p:spPr>
          <a:xfrm flipV="1">
            <a:off x="4219402" y="3552266"/>
            <a:ext cx="1188839" cy="38049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/>
          <p:cNvSpPr/>
          <p:nvPr/>
        </p:nvSpPr>
        <p:spPr>
          <a:xfrm>
            <a:off x="3355304" y="380675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9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59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5" name="Rectángulo 24"/>
          <p:cNvSpPr/>
          <p:nvPr/>
        </p:nvSpPr>
        <p:spPr>
          <a:xfrm>
            <a:off x="3355304" y="380675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8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9" name="Rectangle 34"/>
          <p:cNvSpPr/>
          <p:nvPr/>
        </p:nvSpPr>
        <p:spPr>
          <a:xfrm>
            <a:off x="7094692" y="3378692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Yerry</a:t>
            </a:r>
            <a:r>
              <a:rPr lang="es-ES" sz="1100" i="1" dirty="0" smtClean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30" name="Conector recto de flecha 29"/>
          <p:cNvCxnSpPr/>
          <p:nvPr/>
        </p:nvCxnSpPr>
        <p:spPr>
          <a:xfrm>
            <a:off x="5649955" y="2634981"/>
            <a:ext cx="0" cy="56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angular 30"/>
          <p:cNvCxnSpPr/>
          <p:nvPr/>
        </p:nvCxnSpPr>
        <p:spPr>
          <a:xfrm flipV="1">
            <a:off x="4219402" y="3552266"/>
            <a:ext cx="1188839" cy="38049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28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Fragments</a:t>
            </a:r>
            <a:endParaRPr lang="en-US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esultado de imagen de whatsapp android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123478"/>
            <a:ext cx="2232248" cy="446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7"/>
          <p:cNvSpPr txBox="1"/>
          <p:nvPr/>
        </p:nvSpPr>
        <p:spPr>
          <a:xfrm>
            <a:off x="822960" y="1491630"/>
            <a:ext cx="511256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En el ejemplo de WhatsApp de la derecha, podemos ver una actividad que se compone de 4 </a:t>
            </a:r>
            <a:r>
              <a:rPr lang="es-ES" b="1" i="1" dirty="0" err="1" smtClean="0">
                <a:solidFill>
                  <a:schemeClr val="tx1"/>
                </a:solidFill>
              </a:rPr>
              <a:t>Fragments</a:t>
            </a:r>
            <a:r>
              <a:rPr lang="es-ES" b="1" i="1" dirty="0" smtClean="0">
                <a:solidFill>
                  <a:schemeClr val="tx1"/>
                </a:solidFill>
              </a:rPr>
              <a:t>.</a:t>
            </a:r>
            <a:endParaRPr lang="es-ES" dirty="0" smtClean="0">
              <a:solidFill>
                <a:schemeClr val="tx1"/>
              </a:solidFill>
            </a:endParaRPr>
          </a:p>
          <a:p>
            <a:endParaRPr lang="es-ES" b="1" i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i="1" dirty="0" err="1" smtClean="0">
                <a:solidFill>
                  <a:schemeClr val="tx1"/>
                </a:solidFill>
              </a:rPr>
              <a:t>Camara</a:t>
            </a:r>
            <a:endParaRPr lang="es-ES" b="1" i="1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i="1" dirty="0" smtClean="0">
                <a:solidFill>
                  <a:schemeClr val="tx1"/>
                </a:solidFill>
              </a:rPr>
              <a:t>Chats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i="1" dirty="0" smtClean="0">
                <a:solidFill>
                  <a:schemeClr val="tx1"/>
                </a:solidFill>
              </a:rPr>
              <a:t>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i="1" dirty="0" err="1" smtClean="0">
                <a:solidFill>
                  <a:schemeClr val="tx1"/>
                </a:solidFill>
              </a:rPr>
              <a:t>Calls</a:t>
            </a:r>
            <a:endParaRPr lang="es-ES" b="1" i="1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1" i="1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Son funcionalidades que tenerlas en </a:t>
            </a:r>
            <a:r>
              <a:rPr lang="es-ES" dirty="0" err="1" smtClean="0">
                <a:solidFill>
                  <a:schemeClr val="tx1"/>
                </a:solidFill>
              </a:rPr>
              <a:t>activities</a:t>
            </a:r>
            <a:r>
              <a:rPr lang="es-ES" dirty="0" smtClean="0">
                <a:solidFill>
                  <a:schemeClr val="tx1"/>
                </a:solidFill>
              </a:rPr>
              <a:t> aparte, provocarían una pobre experiencia de usuario por la rápida navegación que se requiere.</a:t>
            </a:r>
          </a:p>
        </p:txBody>
      </p:sp>
    </p:spTree>
    <p:extLst>
      <p:ext uri="{BB962C8B-B14F-4D97-AF65-F5344CB8AC3E}">
        <p14:creationId xmlns:p14="http://schemas.microsoft.com/office/powerpoint/2010/main" val="41031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/>
          <p:cNvSpPr/>
          <p:nvPr/>
        </p:nvSpPr>
        <p:spPr>
          <a:xfrm>
            <a:off x="3355304" y="3806758"/>
            <a:ext cx="864098" cy="25200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9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0" name="Rectangle 34"/>
          <p:cNvSpPr/>
          <p:nvPr/>
        </p:nvSpPr>
        <p:spPr>
          <a:xfrm>
            <a:off x="7094692" y="3378692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Yerry</a:t>
            </a:r>
            <a:r>
              <a:rPr lang="es-ES" sz="1100" i="1" dirty="0" smtClean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89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" y="1473627"/>
            <a:ext cx="36050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Luego, el </a:t>
            </a:r>
            <a:r>
              <a:rPr lang="es-ES" dirty="0" err="1">
                <a:solidFill>
                  <a:schemeClr val="tx1"/>
                </a:solidFill>
              </a:rPr>
              <a:t>adapter</a:t>
            </a:r>
            <a:r>
              <a:rPr lang="es-ES" dirty="0">
                <a:solidFill>
                  <a:schemeClr val="tx1"/>
                </a:solidFill>
              </a:rPr>
              <a:t> recorrerá cada uno de los ítems del arreglo para representar cada uno.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827584" y="2643758"/>
            <a:ext cx="1599765" cy="164488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dirty="0" err="1" smtClean="0">
                <a:solidFill>
                  <a:schemeClr val="tx1"/>
                </a:solidFill>
              </a:rPr>
              <a:t>public</a:t>
            </a:r>
            <a:r>
              <a:rPr lang="es-ES" sz="1200" dirty="0" smtClean="0">
                <a:solidFill>
                  <a:schemeClr val="tx1"/>
                </a:solidFill>
              </a:rPr>
              <a:t> </a:t>
            </a:r>
            <a:r>
              <a:rPr lang="es-ES" sz="1200" dirty="0" err="1" smtClean="0">
                <a:solidFill>
                  <a:schemeClr val="tx1"/>
                </a:solidFill>
              </a:rPr>
              <a:t>class</a:t>
            </a:r>
            <a:r>
              <a:rPr lang="es-ES" sz="1200" dirty="0" smtClean="0">
                <a:solidFill>
                  <a:schemeClr val="tx1"/>
                </a:solidFill>
              </a:rPr>
              <a:t> Jugador{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String</a:t>
            </a:r>
            <a:r>
              <a:rPr lang="es-ES" sz="1200" dirty="0" smtClean="0">
                <a:solidFill>
                  <a:schemeClr val="tx1"/>
                </a:solidFill>
              </a:rPr>
              <a:t> nombre;</a:t>
            </a:r>
          </a:p>
          <a:p>
            <a:r>
              <a:rPr lang="es-ES" sz="1200" dirty="0">
                <a:solidFill>
                  <a:schemeClr val="tx1"/>
                </a:solidFill>
              </a:rPr>
              <a:t> </a:t>
            </a:r>
            <a:r>
              <a:rPr lang="es-ES" sz="1200" dirty="0" smtClean="0">
                <a:solidFill>
                  <a:schemeClr val="tx1"/>
                </a:solidFill>
              </a:rPr>
              <a:t>  </a:t>
            </a:r>
            <a:r>
              <a:rPr lang="es-ES" sz="1200" dirty="0" err="1" smtClean="0">
                <a:solidFill>
                  <a:schemeClr val="tx1"/>
                </a:solidFill>
              </a:rPr>
              <a:t>int</a:t>
            </a:r>
            <a:r>
              <a:rPr lang="es-ES" sz="1200" dirty="0" smtClean="0">
                <a:solidFill>
                  <a:schemeClr val="tx1"/>
                </a:solidFill>
              </a:rPr>
              <a:t> edad;</a:t>
            </a:r>
          </a:p>
          <a:p>
            <a:r>
              <a:rPr lang="es-ES" sz="1200" dirty="0" smtClean="0">
                <a:solidFill>
                  <a:schemeClr val="tx1"/>
                </a:solidFill>
              </a:rPr>
              <a:t>   </a:t>
            </a:r>
            <a:r>
              <a:rPr lang="es-ES" sz="1200" dirty="0" err="1" smtClean="0">
                <a:solidFill>
                  <a:schemeClr val="tx1"/>
                </a:solidFill>
              </a:rPr>
              <a:t>double</a:t>
            </a:r>
            <a:r>
              <a:rPr lang="es-ES" sz="1200" dirty="0" smtClean="0">
                <a:solidFill>
                  <a:schemeClr val="tx1"/>
                </a:solidFill>
              </a:rPr>
              <a:t> estatura;</a:t>
            </a:r>
            <a:endParaRPr lang="es-ES" sz="1200" dirty="0">
              <a:solidFill>
                <a:schemeClr val="tx1"/>
              </a:solidFill>
            </a:endParaRPr>
          </a:p>
          <a:p>
            <a:r>
              <a:rPr lang="es-ES" sz="1200" dirty="0" smtClean="0">
                <a:solidFill>
                  <a:schemeClr val="tx1"/>
                </a:solidFill>
              </a:rPr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Right Triangle 13"/>
          <p:cNvSpPr/>
          <p:nvPr/>
        </p:nvSpPr>
        <p:spPr>
          <a:xfrm>
            <a:off x="2150020" y="2643758"/>
            <a:ext cx="277329" cy="288032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1305903" y="4294419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Clase</a:t>
            </a:r>
            <a:endParaRPr lang="es-CO" dirty="0"/>
          </a:p>
        </p:txBody>
      </p:sp>
      <p:sp>
        <p:nvSpPr>
          <p:cNvPr id="4" name="Cubo 3"/>
          <p:cNvSpPr/>
          <p:nvPr/>
        </p:nvSpPr>
        <p:spPr>
          <a:xfrm>
            <a:off x="5076056" y="2787775"/>
            <a:ext cx="1351854" cy="1351854"/>
          </a:xfrm>
          <a:prstGeom prst="cub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bo 10"/>
          <p:cNvSpPr/>
          <p:nvPr/>
        </p:nvSpPr>
        <p:spPr>
          <a:xfrm>
            <a:off x="5408241" y="3219822"/>
            <a:ext cx="531911" cy="53191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26 Rectángulo"/>
          <p:cNvSpPr/>
          <p:nvPr/>
        </p:nvSpPr>
        <p:spPr>
          <a:xfrm>
            <a:off x="6982643" y="1805142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5244236" y="4288646"/>
            <a:ext cx="8114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31"/>
          <p:cNvSpPr/>
          <p:nvPr/>
        </p:nvSpPr>
        <p:spPr>
          <a:xfrm>
            <a:off x="7409052" y="429441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81784" y="3778870"/>
            <a:ext cx="936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Inflater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7" name="Rectangle 30"/>
          <p:cNvSpPr/>
          <p:nvPr/>
        </p:nvSpPr>
        <p:spPr>
          <a:xfrm>
            <a:off x="3371795" y="3114538"/>
            <a:ext cx="864097" cy="972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tx1"/>
                </a:solidFill>
              </a:rPr>
              <a:t>Objeto 0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1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2</a:t>
            </a:r>
          </a:p>
          <a:p>
            <a:r>
              <a:rPr lang="es-ES" dirty="0">
                <a:solidFill>
                  <a:schemeClr val="tx1"/>
                </a:solidFill>
              </a:rPr>
              <a:t>Objeto </a:t>
            </a:r>
            <a:r>
              <a:rPr lang="es-ES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Rectangle 31"/>
          <p:cNvSpPr/>
          <p:nvPr/>
        </p:nvSpPr>
        <p:spPr>
          <a:xfrm>
            <a:off x="2987824" y="4288646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ArrayList</a:t>
            </a:r>
            <a:r>
              <a:rPr lang="es-ES" dirty="0" smtClean="0">
                <a:solidFill>
                  <a:schemeClr val="tx1"/>
                </a:solidFill>
              </a:rPr>
              <a:t>&lt;Jugador&gt;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4 Rectángulo"/>
          <p:cNvSpPr/>
          <p:nvPr/>
        </p:nvSpPr>
        <p:spPr>
          <a:xfrm>
            <a:off x="5168951" y="1735068"/>
            <a:ext cx="1350209" cy="890982"/>
          </a:xfrm>
          <a:prstGeom prst="rect">
            <a:avLst/>
          </a:prstGeom>
          <a:solidFill>
            <a:srgbClr val="2B2B2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" sz="1000" b="1" dirty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&gt;</a:t>
            </a:r>
            <a:endParaRPr lang="es-ES" sz="1000" b="1" dirty="0">
              <a:solidFill>
                <a:srgbClr val="9E5ECE"/>
              </a:solidFill>
            </a:endParaRP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 smtClean="0">
                <a:solidFill>
                  <a:srgbClr val="9E5ECE"/>
                </a:solidFill>
              </a:rPr>
              <a:t>TextView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   &lt;</a:t>
            </a:r>
            <a:r>
              <a:rPr lang="es-ES" sz="1000" b="1" dirty="0" err="1">
                <a:solidFill>
                  <a:srgbClr val="9E5ECE"/>
                </a:solidFill>
              </a:rPr>
              <a:t>TextView</a:t>
            </a:r>
            <a:r>
              <a:rPr lang="es-ES" sz="1000" b="1" dirty="0">
                <a:solidFill>
                  <a:srgbClr val="9E5ECE"/>
                </a:solidFill>
              </a:rPr>
              <a:t>/&gt;</a:t>
            </a:r>
          </a:p>
          <a:p>
            <a:r>
              <a:rPr lang="es-ES" sz="1000" b="1" dirty="0" smtClean="0">
                <a:solidFill>
                  <a:srgbClr val="9E5ECE"/>
                </a:solidFill>
              </a:rPr>
              <a:t>&lt;</a:t>
            </a:r>
            <a:r>
              <a:rPr lang="es-ES" sz="1000" b="1" dirty="0" err="1" smtClean="0">
                <a:solidFill>
                  <a:srgbClr val="9E5ECE"/>
                </a:solidFill>
              </a:rPr>
              <a:t>LinearLayout</a:t>
            </a:r>
            <a:r>
              <a:rPr lang="es-ES" sz="1000" b="1" dirty="0" smtClean="0">
                <a:solidFill>
                  <a:srgbClr val="9E5ECE"/>
                </a:solidFill>
              </a:rPr>
              <a:t>/&gt;</a:t>
            </a:r>
            <a:endParaRPr lang="es-ES" sz="1000" b="1" dirty="0">
              <a:solidFill>
                <a:srgbClr val="9E5ECE"/>
              </a:solidFill>
            </a:endParaRPr>
          </a:p>
        </p:txBody>
      </p:sp>
      <p:sp>
        <p:nvSpPr>
          <p:cNvPr id="23" name="Rectangle 31"/>
          <p:cNvSpPr/>
          <p:nvPr/>
        </p:nvSpPr>
        <p:spPr>
          <a:xfrm>
            <a:off x="5564770" y="1400154"/>
            <a:ext cx="5533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7094693" y="187553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cxnSp>
        <p:nvCxnSpPr>
          <p:cNvPr id="25" name="Conector recto de flecha 24"/>
          <p:cNvCxnSpPr/>
          <p:nvPr/>
        </p:nvCxnSpPr>
        <p:spPr>
          <a:xfrm>
            <a:off x="6228184" y="3507854"/>
            <a:ext cx="754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32"/>
          <p:cNvSpPr/>
          <p:nvPr/>
        </p:nvSpPr>
        <p:spPr>
          <a:xfrm>
            <a:off x="7094693" y="2374890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9" name="Rectangle 33"/>
          <p:cNvSpPr/>
          <p:nvPr/>
        </p:nvSpPr>
        <p:spPr>
          <a:xfrm>
            <a:off x="7094693" y="2874247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0" name="Rectangle 34"/>
          <p:cNvSpPr/>
          <p:nvPr/>
        </p:nvSpPr>
        <p:spPr>
          <a:xfrm>
            <a:off x="7094692" y="3378692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Yerry</a:t>
            </a:r>
            <a:r>
              <a:rPr lang="es-ES" sz="1100" i="1" dirty="0" smtClean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9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Formas de listas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LiSTAS 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Formas de listas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931558" y="1635646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angle 15"/>
          <p:cNvSpPr/>
          <p:nvPr/>
        </p:nvSpPr>
        <p:spPr>
          <a:xfrm>
            <a:off x="1043178" y="1798825"/>
            <a:ext cx="648936" cy="518189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endParaRPr lang="es-ES" sz="1100" i="1" dirty="0">
              <a:solidFill>
                <a:schemeClr val="bg1"/>
              </a:solidFill>
            </a:endParaRPr>
          </a:p>
          <a:p>
            <a:pPr algn="ctr"/>
            <a:r>
              <a:rPr lang="es-ES" sz="1100" b="1" dirty="0" smtClean="0">
                <a:solidFill>
                  <a:schemeClr val="bg1"/>
                </a:solidFill>
              </a:rPr>
              <a:t>1,77 m</a:t>
            </a:r>
          </a:p>
          <a:p>
            <a:pPr algn="ctr"/>
            <a:r>
              <a:rPr lang="es-ES" sz="1100" b="1" dirty="0" smtClean="0">
                <a:solidFill>
                  <a:schemeClr val="bg1"/>
                </a:solidFill>
              </a:rPr>
              <a:t>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835103" y="1798825"/>
            <a:ext cx="648936" cy="518189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i="1" dirty="0" smtClean="0">
                <a:solidFill>
                  <a:schemeClr val="bg1"/>
                </a:solidFill>
              </a:rPr>
              <a:t>James</a:t>
            </a:r>
            <a:endParaRPr lang="es-ES" sz="1100" i="1" dirty="0">
              <a:solidFill>
                <a:schemeClr val="bg1"/>
              </a:solidFill>
            </a:endParaRPr>
          </a:p>
          <a:p>
            <a:pPr algn="ctr"/>
            <a:r>
              <a:rPr lang="es-ES" sz="1100" b="1" dirty="0" smtClean="0">
                <a:solidFill>
                  <a:schemeClr val="bg1"/>
                </a:solidFill>
              </a:rPr>
              <a:t>1,80 m</a:t>
            </a:r>
          </a:p>
          <a:p>
            <a:pPr algn="ctr"/>
            <a:r>
              <a:rPr lang="es-ES" sz="1100" b="1" dirty="0" smtClean="0">
                <a:solidFill>
                  <a:schemeClr val="bg1"/>
                </a:solidFill>
              </a:rPr>
              <a:t>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043178" y="2422319"/>
            <a:ext cx="648936" cy="518189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i="1" dirty="0" smtClean="0">
                <a:solidFill>
                  <a:schemeClr val="bg1"/>
                </a:solidFill>
              </a:rPr>
              <a:t>Juan C.</a:t>
            </a:r>
            <a:endParaRPr lang="es-ES" sz="1100" i="1" dirty="0">
              <a:solidFill>
                <a:schemeClr val="bg1"/>
              </a:solidFill>
            </a:endParaRPr>
          </a:p>
          <a:p>
            <a:pPr algn="ctr"/>
            <a:r>
              <a:rPr lang="es-ES" sz="1100" b="1" dirty="0" smtClean="0">
                <a:solidFill>
                  <a:schemeClr val="bg1"/>
                </a:solidFill>
              </a:rPr>
              <a:t>1,79 m</a:t>
            </a:r>
          </a:p>
          <a:p>
            <a:pPr algn="ctr"/>
            <a:r>
              <a:rPr lang="es-ES" sz="1100" b="1" dirty="0" smtClean="0">
                <a:solidFill>
                  <a:schemeClr val="bg1"/>
                </a:solidFill>
              </a:rPr>
              <a:t>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835103" y="2422319"/>
            <a:ext cx="648936" cy="518189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i="1" dirty="0" err="1" smtClean="0">
                <a:solidFill>
                  <a:schemeClr val="bg1"/>
                </a:solidFill>
              </a:rPr>
              <a:t>Yerry</a:t>
            </a:r>
            <a:endParaRPr lang="es-ES" sz="1100" i="1" dirty="0">
              <a:solidFill>
                <a:schemeClr val="bg1"/>
              </a:solidFill>
            </a:endParaRPr>
          </a:p>
          <a:p>
            <a:pPr algn="ctr"/>
            <a:r>
              <a:rPr lang="es-ES" sz="1100" b="1" dirty="0" smtClean="0">
                <a:solidFill>
                  <a:schemeClr val="bg1"/>
                </a:solidFill>
              </a:rPr>
              <a:t>1,95 m</a:t>
            </a:r>
          </a:p>
          <a:p>
            <a:pPr algn="ctr"/>
            <a:r>
              <a:rPr lang="es-ES" sz="1100" b="1" dirty="0" smtClean="0">
                <a:solidFill>
                  <a:schemeClr val="bg1"/>
                </a:solidFill>
              </a:rPr>
              <a:t>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CuadroTexto 34"/>
          <p:cNvSpPr txBox="1"/>
          <p:nvPr/>
        </p:nvSpPr>
        <p:spPr>
          <a:xfrm>
            <a:off x="539552" y="4238639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GridView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7" name="26 Rectángulo"/>
          <p:cNvSpPr/>
          <p:nvPr/>
        </p:nvSpPr>
        <p:spPr>
          <a:xfrm>
            <a:off x="6692198" y="1635646"/>
            <a:ext cx="1665125" cy="2497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bg1"/>
              </a:solidFill>
            </a:endParaRPr>
          </a:p>
        </p:txBody>
      </p:sp>
      <p:sp>
        <p:nvSpPr>
          <p:cNvPr id="38" name="Rectangle 15"/>
          <p:cNvSpPr/>
          <p:nvPr/>
        </p:nvSpPr>
        <p:spPr>
          <a:xfrm>
            <a:off x="6803817" y="1798826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Falcao</a:t>
            </a:r>
            <a:r>
              <a:rPr lang="es-ES" sz="1100" i="1" dirty="0" smtClean="0">
                <a:solidFill>
                  <a:schemeClr val="bg1"/>
                </a:solidFill>
              </a:rPr>
              <a:t> García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1,77 m       32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39" name="Rectangle 32"/>
          <p:cNvSpPr/>
          <p:nvPr/>
        </p:nvSpPr>
        <p:spPr>
          <a:xfrm>
            <a:off x="6803817" y="2317015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James </a:t>
            </a:r>
            <a:r>
              <a:rPr lang="es-ES" sz="1100" i="1" dirty="0" err="1" smtClean="0">
                <a:solidFill>
                  <a:schemeClr val="bg1"/>
                </a:solidFill>
              </a:rPr>
              <a:t>Rodriguez</a:t>
            </a:r>
            <a:endParaRPr lang="es-ES" sz="1100" i="1" dirty="0" smtClean="0">
              <a:solidFill>
                <a:schemeClr val="bg1"/>
              </a:solidFill>
            </a:endParaRP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1,80 m       26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40" name="Rectangle 33"/>
          <p:cNvSpPr/>
          <p:nvPr/>
        </p:nvSpPr>
        <p:spPr>
          <a:xfrm>
            <a:off x="6803817" y="2835204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smtClean="0">
                <a:solidFill>
                  <a:schemeClr val="bg1"/>
                </a:solidFill>
              </a:rPr>
              <a:t>Juan Cuadrado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1,79 m       29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41" name="Rectangle 34"/>
          <p:cNvSpPr/>
          <p:nvPr/>
        </p:nvSpPr>
        <p:spPr>
          <a:xfrm>
            <a:off x="6824749" y="3353393"/>
            <a:ext cx="1441023" cy="4128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100" i="1" dirty="0" err="1" smtClean="0">
                <a:solidFill>
                  <a:schemeClr val="bg1"/>
                </a:solidFill>
              </a:rPr>
              <a:t>Yerry</a:t>
            </a:r>
            <a:r>
              <a:rPr lang="es-ES" sz="1100" i="1" dirty="0" smtClean="0">
                <a:solidFill>
                  <a:schemeClr val="bg1"/>
                </a:solidFill>
              </a:rPr>
              <a:t> Mina</a:t>
            </a:r>
          </a:p>
          <a:p>
            <a:r>
              <a:rPr lang="es-ES" sz="1100" b="1" dirty="0" smtClean="0">
                <a:solidFill>
                  <a:schemeClr val="bg1"/>
                </a:solidFill>
              </a:rPr>
              <a:t>      1,95 m       23 años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6300192" y="4238639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solidFill>
                  <a:schemeClr val="tx1"/>
                </a:solidFill>
              </a:rPr>
              <a:t>ListView</a:t>
            </a:r>
            <a:r>
              <a:rPr lang="es-ES" dirty="0" smtClean="0">
                <a:solidFill>
                  <a:schemeClr val="tx1"/>
                </a:solidFill>
              </a:rPr>
              <a:t> / </a:t>
            </a:r>
            <a:r>
              <a:rPr lang="es-ES" dirty="0" err="1" smtClean="0">
                <a:solidFill>
                  <a:schemeClr val="tx1"/>
                </a:solidFill>
              </a:rPr>
              <a:t>RecyclerView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2880782" y="1635646"/>
            <a:ext cx="3600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El </a:t>
            </a:r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r>
              <a:rPr lang="es-ES" dirty="0" smtClean="0">
                <a:solidFill>
                  <a:schemeClr val="tx1"/>
                </a:solidFill>
              </a:rPr>
              <a:t> es el realmente importante a la hora de construir una lista. El View que se utiliza marca la forma de cómo se va a mostrar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55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UML y Listas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LiSTAS 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564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r>
              <a:rPr lang="es-ES" dirty="0" smtClean="0"/>
              <a:t>: UML</a:t>
            </a:r>
            <a:endParaRPr lang="en-US" dirty="0"/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899592" y="1851670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-lista: </a:t>
            </a:r>
            <a:r>
              <a:rPr lang="es-ES" dirty="0" err="1" smtClean="0">
                <a:solidFill>
                  <a:schemeClr val="bg1"/>
                </a:solidFill>
              </a:rPr>
              <a:t>ListView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</a:t>
            </a:r>
            <a:r>
              <a:rPr lang="es-ES" dirty="0" err="1" smtClean="0">
                <a:solidFill>
                  <a:schemeClr val="bg1"/>
                </a:solidFill>
              </a:rPr>
              <a:t>adapter</a:t>
            </a:r>
            <a:r>
              <a:rPr lang="es-ES" dirty="0" smtClean="0">
                <a:solidFill>
                  <a:schemeClr val="bg1"/>
                </a:solidFill>
              </a:rPr>
              <a:t>: </a:t>
            </a:r>
            <a:r>
              <a:rPr lang="es-ES" dirty="0" err="1" smtClean="0">
                <a:solidFill>
                  <a:schemeClr val="bg1"/>
                </a:solidFill>
              </a:rPr>
              <a:t>Cadapter</a:t>
            </a:r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99592" y="1862708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bg1"/>
                </a:solidFill>
              </a:rPr>
              <a:t>Activity</a:t>
            </a:r>
            <a:r>
              <a:rPr lang="es-ES" dirty="0" smtClean="0">
                <a:solidFill>
                  <a:schemeClr val="bg1"/>
                </a:solidFill>
              </a:rPr>
              <a:t>/</a:t>
            </a:r>
            <a:r>
              <a:rPr lang="es-ES" dirty="0" err="1" smtClean="0">
                <a:solidFill>
                  <a:schemeClr val="bg1"/>
                </a:solidFill>
              </a:rPr>
              <a:t>Fragment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148064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148064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BaseAdapter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5148064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array</a:t>
            </a:r>
            <a:r>
              <a:rPr lang="es-ES" dirty="0" smtClean="0">
                <a:solidFill>
                  <a:schemeClr val="bg1"/>
                </a:solidFill>
              </a:rPr>
              <a:t> : </a:t>
            </a:r>
            <a:r>
              <a:rPr lang="es-ES" dirty="0" err="1" smtClean="0">
                <a:solidFill>
                  <a:schemeClr val="bg1"/>
                </a:solidFill>
              </a:rPr>
              <a:t>ArrayList</a:t>
            </a:r>
            <a:r>
              <a:rPr lang="es-ES" dirty="0" smtClean="0">
                <a:solidFill>
                  <a:schemeClr val="bg1"/>
                </a:solidFill>
              </a:rPr>
              <a:t>&lt;Objeto&gt;</a:t>
            </a:r>
            <a:endParaRPr lang="es-ES" dirty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48064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CAdapter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380312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7380312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bg1"/>
                </a:solidFill>
              </a:rPr>
              <a:t>Objeto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3419872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3419872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ListView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ombo 3"/>
          <p:cNvSpPr/>
          <p:nvPr/>
        </p:nvSpPr>
        <p:spPr>
          <a:xfrm>
            <a:off x="2483768" y="217570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ombo 14"/>
          <p:cNvSpPr/>
          <p:nvPr/>
        </p:nvSpPr>
        <p:spPr>
          <a:xfrm>
            <a:off x="2516971" y="259178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6" name="Conector angular 15"/>
          <p:cNvCxnSpPr>
            <a:stCxn id="4" idx="3"/>
            <a:endCxn id="13" idx="1"/>
          </p:cNvCxnSpPr>
          <p:nvPr/>
        </p:nvCxnSpPr>
        <p:spPr>
          <a:xfrm flipV="1">
            <a:off x="2783801" y="1965201"/>
            <a:ext cx="636071" cy="30051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angular 17"/>
          <p:cNvCxnSpPr>
            <a:stCxn id="15" idx="3"/>
            <a:endCxn id="9" idx="1"/>
          </p:cNvCxnSpPr>
          <p:nvPr/>
        </p:nvCxnSpPr>
        <p:spPr>
          <a:xfrm>
            <a:off x="2817004" y="2681796"/>
            <a:ext cx="2331060" cy="363525"/>
          </a:xfrm>
          <a:prstGeom prst="bentConnector3">
            <a:avLst>
              <a:gd name="adj1" fmla="val 125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mbo 22"/>
          <p:cNvSpPr/>
          <p:nvPr/>
        </p:nvSpPr>
        <p:spPr>
          <a:xfrm>
            <a:off x="6756242" y="343584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8" name="Conector recto 27"/>
          <p:cNvCxnSpPr>
            <a:stCxn id="23" idx="3"/>
          </p:cNvCxnSpPr>
          <p:nvPr/>
        </p:nvCxnSpPr>
        <p:spPr>
          <a:xfrm>
            <a:off x="7056275" y="3525856"/>
            <a:ext cx="324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riángulo isósceles 28"/>
          <p:cNvSpPr/>
          <p:nvPr/>
        </p:nvSpPr>
        <p:spPr>
          <a:xfrm>
            <a:off x="5868144" y="2586471"/>
            <a:ext cx="144016" cy="124152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1" name="Conector recto 30"/>
          <p:cNvCxnSpPr>
            <a:stCxn id="29" idx="3"/>
            <a:endCxn id="9" idx="0"/>
          </p:cNvCxnSpPr>
          <p:nvPr/>
        </p:nvCxnSpPr>
        <p:spPr>
          <a:xfrm>
            <a:off x="5940152" y="2710623"/>
            <a:ext cx="0" cy="160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58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r>
              <a:rPr lang="es-ES" dirty="0" smtClean="0"/>
              <a:t>: UML</a:t>
            </a:r>
            <a:endParaRPr lang="en-US" dirty="0"/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899592" y="1851670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-lista: </a:t>
            </a:r>
            <a:r>
              <a:rPr lang="es-ES" dirty="0" err="1" smtClean="0">
                <a:solidFill>
                  <a:schemeClr val="bg1"/>
                </a:solidFill>
              </a:rPr>
              <a:t>ListView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</a:t>
            </a:r>
            <a:r>
              <a:rPr lang="es-ES" dirty="0" err="1" smtClean="0">
                <a:solidFill>
                  <a:schemeClr val="bg1"/>
                </a:solidFill>
              </a:rPr>
              <a:t>adapter</a:t>
            </a:r>
            <a:r>
              <a:rPr lang="es-ES" dirty="0" smtClean="0">
                <a:solidFill>
                  <a:schemeClr val="bg1"/>
                </a:solidFill>
              </a:rPr>
              <a:t>: </a:t>
            </a:r>
            <a:r>
              <a:rPr lang="es-ES" dirty="0" err="1" smtClean="0">
                <a:solidFill>
                  <a:schemeClr val="bg1"/>
                </a:solidFill>
              </a:rPr>
              <a:t>Cadapter</a:t>
            </a:r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99592" y="1862708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bg1"/>
                </a:solidFill>
              </a:rPr>
              <a:t>Activity</a:t>
            </a:r>
            <a:r>
              <a:rPr lang="es-ES" dirty="0" smtClean="0">
                <a:solidFill>
                  <a:schemeClr val="bg1"/>
                </a:solidFill>
              </a:rPr>
              <a:t>/</a:t>
            </a:r>
            <a:r>
              <a:rPr lang="es-ES" dirty="0" err="1" smtClean="0">
                <a:solidFill>
                  <a:schemeClr val="bg1"/>
                </a:solidFill>
              </a:rPr>
              <a:t>Fragment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148064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148064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BaseAdapter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5148064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array</a:t>
            </a:r>
            <a:r>
              <a:rPr lang="es-ES" dirty="0" smtClean="0">
                <a:solidFill>
                  <a:schemeClr val="bg1"/>
                </a:solidFill>
              </a:rPr>
              <a:t> : </a:t>
            </a:r>
            <a:r>
              <a:rPr lang="es-ES" dirty="0" err="1" smtClean="0">
                <a:solidFill>
                  <a:schemeClr val="bg1"/>
                </a:solidFill>
              </a:rPr>
              <a:t>ArrayList</a:t>
            </a:r>
            <a:r>
              <a:rPr lang="es-ES" dirty="0" smtClean="0">
                <a:solidFill>
                  <a:schemeClr val="bg1"/>
                </a:solidFill>
              </a:rPr>
              <a:t>&lt;Objeto&gt;</a:t>
            </a:r>
            <a:endParaRPr lang="es-ES" dirty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48064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CAdapter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380312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7380312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bg1"/>
                </a:solidFill>
              </a:rPr>
              <a:t>Objeto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3419872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3419872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ListView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ombo 3"/>
          <p:cNvSpPr/>
          <p:nvPr/>
        </p:nvSpPr>
        <p:spPr>
          <a:xfrm>
            <a:off x="2483768" y="217570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ombo 14"/>
          <p:cNvSpPr/>
          <p:nvPr/>
        </p:nvSpPr>
        <p:spPr>
          <a:xfrm>
            <a:off x="2516971" y="259178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6" name="Conector angular 15"/>
          <p:cNvCxnSpPr>
            <a:stCxn id="4" idx="3"/>
            <a:endCxn id="13" idx="1"/>
          </p:cNvCxnSpPr>
          <p:nvPr/>
        </p:nvCxnSpPr>
        <p:spPr>
          <a:xfrm flipV="1">
            <a:off x="2783801" y="1965201"/>
            <a:ext cx="636071" cy="30051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angular 17"/>
          <p:cNvCxnSpPr>
            <a:stCxn id="15" idx="3"/>
            <a:endCxn id="9" idx="1"/>
          </p:cNvCxnSpPr>
          <p:nvPr/>
        </p:nvCxnSpPr>
        <p:spPr>
          <a:xfrm>
            <a:off x="2817004" y="2681796"/>
            <a:ext cx="2331060" cy="363525"/>
          </a:xfrm>
          <a:prstGeom prst="bentConnector3">
            <a:avLst>
              <a:gd name="adj1" fmla="val 125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mbo 22"/>
          <p:cNvSpPr/>
          <p:nvPr/>
        </p:nvSpPr>
        <p:spPr>
          <a:xfrm>
            <a:off x="6756242" y="343584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8" name="Conector recto 27"/>
          <p:cNvCxnSpPr>
            <a:stCxn id="23" idx="3"/>
          </p:cNvCxnSpPr>
          <p:nvPr/>
        </p:nvCxnSpPr>
        <p:spPr>
          <a:xfrm>
            <a:off x="7056275" y="3525856"/>
            <a:ext cx="324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riángulo isósceles 28"/>
          <p:cNvSpPr/>
          <p:nvPr/>
        </p:nvSpPr>
        <p:spPr>
          <a:xfrm>
            <a:off x="5868144" y="2586471"/>
            <a:ext cx="144016" cy="124152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1" name="Conector recto 30"/>
          <p:cNvCxnSpPr>
            <a:stCxn id="29" idx="3"/>
            <a:endCxn id="9" idx="0"/>
          </p:cNvCxnSpPr>
          <p:nvPr/>
        </p:nvCxnSpPr>
        <p:spPr>
          <a:xfrm>
            <a:off x="5940152" y="2710623"/>
            <a:ext cx="0" cy="160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822960" y="3587971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El </a:t>
            </a:r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r>
              <a:rPr lang="es-ES" dirty="0" smtClean="0">
                <a:solidFill>
                  <a:schemeClr val="tx1"/>
                </a:solidFill>
              </a:rPr>
              <a:t> a crear extiende de </a:t>
            </a:r>
            <a:r>
              <a:rPr lang="es-ES" dirty="0" err="1" smtClean="0">
                <a:solidFill>
                  <a:schemeClr val="tx1"/>
                </a:solidFill>
              </a:rPr>
              <a:t>BaseAdapter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4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r>
              <a:rPr lang="es-ES" dirty="0" smtClean="0"/>
              <a:t>: UML</a:t>
            </a:r>
            <a:endParaRPr lang="en-US" dirty="0"/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899592" y="1851670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-lista: </a:t>
            </a:r>
            <a:r>
              <a:rPr lang="es-ES" dirty="0" err="1" smtClean="0">
                <a:solidFill>
                  <a:schemeClr val="bg1"/>
                </a:solidFill>
              </a:rPr>
              <a:t>ListView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</a:t>
            </a:r>
            <a:r>
              <a:rPr lang="es-ES" dirty="0" err="1" smtClean="0">
                <a:solidFill>
                  <a:schemeClr val="bg1"/>
                </a:solidFill>
              </a:rPr>
              <a:t>adapter</a:t>
            </a:r>
            <a:r>
              <a:rPr lang="es-ES" dirty="0" smtClean="0">
                <a:solidFill>
                  <a:schemeClr val="bg1"/>
                </a:solidFill>
              </a:rPr>
              <a:t>: </a:t>
            </a:r>
            <a:r>
              <a:rPr lang="es-ES" dirty="0" err="1" smtClean="0">
                <a:solidFill>
                  <a:schemeClr val="bg1"/>
                </a:solidFill>
              </a:rPr>
              <a:t>Cadapter</a:t>
            </a:r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99592" y="1862708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bg1"/>
                </a:solidFill>
              </a:rPr>
              <a:t>Activity</a:t>
            </a:r>
            <a:r>
              <a:rPr lang="es-ES" dirty="0" smtClean="0">
                <a:solidFill>
                  <a:schemeClr val="bg1"/>
                </a:solidFill>
              </a:rPr>
              <a:t>/</a:t>
            </a:r>
            <a:r>
              <a:rPr lang="es-ES" dirty="0" err="1" smtClean="0">
                <a:solidFill>
                  <a:schemeClr val="bg1"/>
                </a:solidFill>
              </a:rPr>
              <a:t>Fragment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148064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148064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BaseAdapter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5148064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array</a:t>
            </a:r>
            <a:r>
              <a:rPr lang="es-ES" dirty="0" smtClean="0">
                <a:solidFill>
                  <a:schemeClr val="bg1"/>
                </a:solidFill>
              </a:rPr>
              <a:t> : </a:t>
            </a:r>
            <a:r>
              <a:rPr lang="es-ES" dirty="0" err="1" smtClean="0">
                <a:solidFill>
                  <a:schemeClr val="bg1"/>
                </a:solidFill>
              </a:rPr>
              <a:t>ArrayList</a:t>
            </a:r>
            <a:r>
              <a:rPr lang="es-ES" dirty="0" smtClean="0">
                <a:solidFill>
                  <a:schemeClr val="bg1"/>
                </a:solidFill>
              </a:rPr>
              <a:t>&lt;Objeto&gt;</a:t>
            </a:r>
            <a:endParaRPr lang="es-ES" dirty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48064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CAdapter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380312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7380312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bg1"/>
                </a:solidFill>
              </a:rPr>
              <a:t>Objeto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3419872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3419872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ListView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ombo 3"/>
          <p:cNvSpPr/>
          <p:nvPr/>
        </p:nvSpPr>
        <p:spPr>
          <a:xfrm>
            <a:off x="2483768" y="217570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ombo 14"/>
          <p:cNvSpPr/>
          <p:nvPr/>
        </p:nvSpPr>
        <p:spPr>
          <a:xfrm>
            <a:off x="2516971" y="259178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6" name="Conector angular 15"/>
          <p:cNvCxnSpPr>
            <a:stCxn id="4" idx="3"/>
            <a:endCxn id="13" idx="1"/>
          </p:cNvCxnSpPr>
          <p:nvPr/>
        </p:nvCxnSpPr>
        <p:spPr>
          <a:xfrm flipV="1">
            <a:off x="2783801" y="1965201"/>
            <a:ext cx="636071" cy="30051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angular 17"/>
          <p:cNvCxnSpPr>
            <a:stCxn id="15" idx="3"/>
            <a:endCxn id="9" idx="1"/>
          </p:cNvCxnSpPr>
          <p:nvPr/>
        </p:nvCxnSpPr>
        <p:spPr>
          <a:xfrm>
            <a:off x="2817004" y="2681796"/>
            <a:ext cx="2331060" cy="363525"/>
          </a:xfrm>
          <a:prstGeom prst="bentConnector3">
            <a:avLst>
              <a:gd name="adj1" fmla="val 125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mbo 22"/>
          <p:cNvSpPr/>
          <p:nvPr/>
        </p:nvSpPr>
        <p:spPr>
          <a:xfrm>
            <a:off x="6756242" y="343584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8" name="Conector recto 27"/>
          <p:cNvCxnSpPr>
            <a:stCxn id="23" idx="3"/>
          </p:cNvCxnSpPr>
          <p:nvPr/>
        </p:nvCxnSpPr>
        <p:spPr>
          <a:xfrm>
            <a:off x="7056275" y="3525856"/>
            <a:ext cx="324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riángulo isósceles 28"/>
          <p:cNvSpPr/>
          <p:nvPr/>
        </p:nvSpPr>
        <p:spPr>
          <a:xfrm>
            <a:off x="5868144" y="2586471"/>
            <a:ext cx="144016" cy="124152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1" name="Conector recto 30"/>
          <p:cNvCxnSpPr>
            <a:stCxn id="29" idx="3"/>
            <a:endCxn id="9" idx="0"/>
          </p:cNvCxnSpPr>
          <p:nvPr/>
        </p:nvCxnSpPr>
        <p:spPr>
          <a:xfrm>
            <a:off x="5940152" y="2710623"/>
            <a:ext cx="0" cy="160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822960" y="3587971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El arreglo a representar se ubica en el </a:t>
            </a:r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8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Adapters</a:t>
            </a:r>
            <a:r>
              <a:rPr lang="es-ES" dirty="0" smtClean="0"/>
              <a:t>: UML</a:t>
            </a:r>
            <a:endParaRPr lang="en-US" dirty="0"/>
          </a:p>
        </p:txBody>
      </p:sp>
      <p:pic>
        <p:nvPicPr>
          <p:cNvPr id="2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899592" y="1851670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-lista: </a:t>
            </a:r>
            <a:r>
              <a:rPr lang="es-ES" dirty="0" err="1" smtClean="0">
                <a:solidFill>
                  <a:schemeClr val="bg1"/>
                </a:solidFill>
              </a:rPr>
              <a:t>ListView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-</a:t>
            </a:r>
            <a:r>
              <a:rPr lang="es-ES" dirty="0" err="1" smtClean="0">
                <a:solidFill>
                  <a:schemeClr val="bg1"/>
                </a:solidFill>
              </a:rPr>
              <a:t>adapter</a:t>
            </a:r>
            <a:r>
              <a:rPr lang="es-ES" dirty="0" smtClean="0">
                <a:solidFill>
                  <a:schemeClr val="bg1"/>
                </a:solidFill>
              </a:rPr>
              <a:t>: </a:t>
            </a:r>
            <a:r>
              <a:rPr lang="es-ES" dirty="0" err="1" smtClean="0">
                <a:solidFill>
                  <a:schemeClr val="bg1"/>
                </a:solidFill>
              </a:rPr>
              <a:t>Cadapter</a:t>
            </a:r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899592" y="1862708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solidFill>
                  <a:schemeClr val="bg1"/>
                </a:solidFill>
              </a:rPr>
              <a:t>Activity</a:t>
            </a:r>
            <a:r>
              <a:rPr lang="es-ES" dirty="0" smtClean="0">
                <a:solidFill>
                  <a:schemeClr val="bg1"/>
                </a:solidFill>
              </a:rPr>
              <a:t>/</a:t>
            </a:r>
            <a:r>
              <a:rPr lang="es-ES" dirty="0" err="1" smtClean="0">
                <a:solidFill>
                  <a:schemeClr val="bg1"/>
                </a:solidFill>
              </a:rPr>
              <a:t>Fragment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148064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148064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BaseAdapter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5148064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array</a:t>
            </a:r>
            <a:r>
              <a:rPr lang="es-ES" dirty="0" smtClean="0">
                <a:solidFill>
                  <a:schemeClr val="bg1"/>
                </a:solidFill>
              </a:rPr>
              <a:t> : </a:t>
            </a:r>
            <a:r>
              <a:rPr lang="es-ES" dirty="0" err="1" smtClean="0">
                <a:solidFill>
                  <a:schemeClr val="bg1"/>
                </a:solidFill>
              </a:rPr>
              <a:t>ArrayList</a:t>
            </a:r>
            <a:r>
              <a:rPr lang="es-ES" dirty="0" smtClean="0">
                <a:solidFill>
                  <a:schemeClr val="bg1"/>
                </a:solidFill>
              </a:rPr>
              <a:t>&lt;Objeto&gt;</a:t>
            </a:r>
            <a:endParaRPr lang="es-ES" dirty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148064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CAdapter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380312" y="2859782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7380312" y="287082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solidFill>
                  <a:schemeClr val="bg1"/>
                </a:solidFill>
              </a:rPr>
              <a:t>Objeto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3419872" y="1779662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 smtClean="0">
              <a:solidFill>
                <a:schemeClr val="bg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3419872" y="1790700"/>
            <a:ext cx="1584176" cy="349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err="1" smtClean="0">
                <a:solidFill>
                  <a:schemeClr val="bg1"/>
                </a:solidFill>
              </a:rPr>
              <a:t>ListView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ombo 3"/>
          <p:cNvSpPr/>
          <p:nvPr/>
        </p:nvSpPr>
        <p:spPr>
          <a:xfrm>
            <a:off x="2483768" y="217570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ombo 14"/>
          <p:cNvSpPr/>
          <p:nvPr/>
        </p:nvSpPr>
        <p:spPr>
          <a:xfrm>
            <a:off x="2516971" y="259178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6" name="Conector angular 15"/>
          <p:cNvCxnSpPr>
            <a:stCxn id="4" idx="3"/>
            <a:endCxn id="13" idx="1"/>
          </p:cNvCxnSpPr>
          <p:nvPr/>
        </p:nvCxnSpPr>
        <p:spPr>
          <a:xfrm flipV="1">
            <a:off x="2783801" y="1965201"/>
            <a:ext cx="636071" cy="30051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angular 17"/>
          <p:cNvCxnSpPr>
            <a:stCxn id="15" idx="3"/>
            <a:endCxn id="9" idx="1"/>
          </p:cNvCxnSpPr>
          <p:nvPr/>
        </p:nvCxnSpPr>
        <p:spPr>
          <a:xfrm>
            <a:off x="2817004" y="2681796"/>
            <a:ext cx="2331060" cy="363525"/>
          </a:xfrm>
          <a:prstGeom prst="bentConnector3">
            <a:avLst>
              <a:gd name="adj1" fmla="val 1251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mbo 22"/>
          <p:cNvSpPr/>
          <p:nvPr/>
        </p:nvSpPr>
        <p:spPr>
          <a:xfrm>
            <a:off x="6756242" y="3435846"/>
            <a:ext cx="300033" cy="18002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8" name="Conector recto 27"/>
          <p:cNvCxnSpPr>
            <a:stCxn id="23" idx="3"/>
          </p:cNvCxnSpPr>
          <p:nvPr/>
        </p:nvCxnSpPr>
        <p:spPr>
          <a:xfrm>
            <a:off x="7056275" y="3525856"/>
            <a:ext cx="324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riángulo isósceles 28"/>
          <p:cNvSpPr/>
          <p:nvPr/>
        </p:nvSpPr>
        <p:spPr>
          <a:xfrm>
            <a:off x="5868144" y="2586471"/>
            <a:ext cx="144016" cy="124152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1" name="Conector recto 30"/>
          <p:cNvCxnSpPr>
            <a:stCxn id="29" idx="3"/>
            <a:endCxn id="9" idx="0"/>
          </p:cNvCxnSpPr>
          <p:nvPr/>
        </p:nvCxnSpPr>
        <p:spPr>
          <a:xfrm>
            <a:off x="5940152" y="2710623"/>
            <a:ext cx="0" cy="160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822960" y="3587971"/>
            <a:ext cx="30289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tx1"/>
                </a:solidFill>
              </a:rPr>
              <a:t>Finalmente, en la </a:t>
            </a:r>
            <a:r>
              <a:rPr lang="es-ES" dirty="0" err="1" smtClean="0">
                <a:solidFill>
                  <a:schemeClr val="tx1"/>
                </a:solidFill>
              </a:rPr>
              <a:t>Activity</a:t>
            </a:r>
            <a:r>
              <a:rPr lang="es-ES" dirty="0" smtClean="0">
                <a:solidFill>
                  <a:schemeClr val="tx1"/>
                </a:solidFill>
              </a:rPr>
              <a:t>/</a:t>
            </a:r>
            <a:r>
              <a:rPr lang="es-ES" dirty="0" err="1" smtClean="0">
                <a:solidFill>
                  <a:schemeClr val="tx1"/>
                </a:solidFill>
              </a:rPr>
              <a:t>Fragment</a:t>
            </a:r>
            <a:r>
              <a:rPr lang="es-ES" dirty="0" smtClean="0">
                <a:solidFill>
                  <a:schemeClr val="tx1"/>
                </a:solidFill>
              </a:rPr>
              <a:t> se maneja el vínculo entre el </a:t>
            </a:r>
            <a:r>
              <a:rPr lang="es-ES" dirty="0" err="1" smtClean="0">
                <a:solidFill>
                  <a:schemeClr val="tx1"/>
                </a:solidFill>
              </a:rPr>
              <a:t>adapter</a:t>
            </a:r>
            <a:r>
              <a:rPr lang="es-ES" dirty="0" smtClean="0">
                <a:solidFill>
                  <a:schemeClr val="tx1"/>
                </a:solidFill>
              </a:rPr>
              <a:t> y la lista</a:t>
            </a:r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9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Interacciones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LiSTAS Android</a:t>
            </a:r>
            <a:endParaRPr dirty="0"/>
          </a:p>
        </p:txBody>
      </p:sp>
      <p:pic>
        <p:nvPicPr>
          <p:cNvPr id="5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979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AO-Theme">
  <a:themeElements>
    <a:clrScheme name="Móviles">
      <a:dk1>
        <a:srgbClr val="073042"/>
      </a:dk1>
      <a:lt1>
        <a:srgbClr val="FFFFFF"/>
      </a:lt1>
      <a:dk2>
        <a:srgbClr val="073042"/>
      </a:dk2>
      <a:lt2>
        <a:srgbClr val="FFFFFF"/>
      </a:lt2>
      <a:accent1>
        <a:srgbClr val="FFFFF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F2F2F2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AO-Theme" id="{20182190-A49B-4539-8B8D-99DAED61407D}" vid="{177BBD3A-124E-465B-8A36-CCB2FD2F6C2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UAO-Theme</Template>
  <TotalTime>6669</TotalTime>
  <Words>4776</Words>
  <Application>Microsoft Office PowerPoint</Application>
  <PresentationFormat>Presentación en pantalla (16:9)</PresentationFormat>
  <Paragraphs>1553</Paragraphs>
  <Slides>105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105</vt:i4>
      </vt:variant>
    </vt:vector>
  </HeadingPairs>
  <TitlesOfParts>
    <vt:vector size="111" baseType="lpstr">
      <vt:lpstr>Arial</vt:lpstr>
      <vt:lpstr>Arial Narrow</vt:lpstr>
      <vt:lpstr>Calibri</vt:lpstr>
      <vt:lpstr>Calibri Light</vt:lpstr>
      <vt:lpstr>Consolas</vt:lpstr>
      <vt:lpstr>UAO-Theme</vt:lpstr>
      <vt:lpstr>Aplicaciones Móviles</vt:lpstr>
      <vt:lpstr>Inflater</vt:lpstr>
      <vt:lpstr>Inflater</vt:lpstr>
      <vt:lpstr>Inflater</vt:lpstr>
      <vt:lpstr>Inflater</vt:lpstr>
      <vt:lpstr>Inflater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Fragments</vt:lpstr>
      <vt:lpstr>Fragment: UML</vt:lpstr>
      <vt:lpstr>Fragment: UML</vt:lpstr>
      <vt:lpstr>Fragment: UML</vt:lpstr>
      <vt:lpstr>Fragments</vt:lpstr>
      <vt:lpstr>Fragment: ciclo de vida (Completo)</vt:lpstr>
      <vt:lpstr>Fragment: ciclo de vida (Simplificado)</vt:lpstr>
      <vt:lpstr>Fragment: ciclo de vida (Simplificado)</vt:lpstr>
      <vt:lpstr>Fragment: ciclo de vida (Simplificado)</vt:lpstr>
      <vt:lpstr>Fragment: Aclaración sobre ciclos</vt:lpstr>
      <vt:lpstr>Fragments</vt:lpstr>
      <vt:lpstr>Fragments</vt:lpstr>
      <vt:lpstr>Fragments</vt:lpstr>
      <vt:lpstr>Ejercicio</vt:lpstr>
      <vt:lpstr>Ejercicio aplicaciones</vt:lpstr>
      <vt:lpstr>Ejercicio aplicaciones</vt:lpstr>
      <vt:lpstr>Ejercicio aplicaciones</vt:lpstr>
      <vt:lpstr>Ejercicio aplicaciones</vt:lpstr>
      <vt:lpstr>Ejercicio aplicaciones</vt:lpstr>
      <vt:lpstr>Ejercicio aplicaciones</vt:lpstr>
      <vt:lpstr>Ejercicio aplicaciones</vt:lpstr>
      <vt:lpstr>Ejercicio aplicaciones</vt:lpstr>
      <vt:lpstr>Ejercicio aplicaciones</vt:lpstr>
      <vt:lpstr>Ejercicio aplicaciones</vt:lpstr>
      <vt:lpstr>Listas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Introducción</vt:lpstr>
      <vt:lpstr>Listas</vt:lpstr>
      <vt:lpstr>Listas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Adapters</vt:lpstr>
      <vt:lpstr>Formas de listas</vt:lpstr>
      <vt:lpstr>Formas de listas</vt:lpstr>
      <vt:lpstr>UML y Listas</vt:lpstr>
      <vt:lpstr>Adapters: UML</vt:lpstr>
      <vt:lpstr>Adapters: UML</vt:lpstr>
      <vt:lpstr>Adapters: UML</vt:lpstr>
      <vt:lpstr>Adapters: UML</vt:lpstr>
      <vt:lpstr>Interacciones</vt:lpstr>
      <vt:lpstr>Interacciones</vt:lpstr>
      <vt:lpstr>Ejercicio de clase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Rﭑηcφη</cp:lastModifiedBy>
  <cp:revision>130</cp:revision>
  <dcterms:modified xsi:type="dcterms:W3CDTF">2020-02-09T16:27:06Z</dcterms:modified>
</cp:coreProperties>
</file>